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64" r:id="rId2"/>
    <p:sldId id="312" r:id="rId3"/>
    <p:sldId id="310" r:id="rId4"/>
    <p:sldId id="311" r:id="rId5"/>
    <p:sldId id="318" r:id="rId6"/>
    <p:sldId id="319" r:id="rId7"/>
    <p:sldId id="297" r:id="rId8"/>
    <p:sldId id="293" r:id="rId9"/>
    <p:sldId id="299" r:id="rId10"/>
    <p:sldId id="300" r:id="rId11"/>
    <p:sldId id="301" r:id="rId12"/>
    <p:sldId id="302" r:id="rId13"/>
    <p:sldId id="303" r:id="rId14"/>
    <p:sldId id="306" r:id="rId15"/>
    <p:sldId id="307" r:id="rId16"/>
    <p:sldId id="320" r:id="rId17"/>
    <p:sldId id="321" r:id="rId18"/>
    <p:sldId id="287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Vautrin" initials="NV" lastIdx="3" clrIdx="0">
    <p:extLst>
      <p:ext uri="{19B8F6BF-5375-455C-9EA6-DF929625EA0E}">
        <p15:presenceInfo xmlns:p15="http://schemas.microsoft.com/office/powerpoint/2012/main" userId="S::nvautrin@innoviris.brussels::b306577d-a97e-4624-bba8-37a804e77b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31"/>
    <p:restoredTop sz="94674"/>
  </p:normalViewPr>
  <p:slideViewPr>
    <p:cSldViewPr snapToGrid="0" snapToObjects="1" showGuides="1">
      <p:cViewPr varScale="1">
        <p:scale>
          <a:sx n="82" d="100"/>
          <a:sy n="82" d="100"/>
        </p:scale>
        <p:origin x="1771" y="48"/>
      </p:cViewPr>
      <p:guideLst>
        <p:guide orient="horz" pos="2160"/>
        <p:guide pos="454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4" d="100"/>
          <a:sy n="164" d="100"/>
        </p:scale>
        <p:origin x="4576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65722-6414-44BF-BF29-48929BD1DC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FA8D4E83-972A-479C-8138-1A2A8E75A290}">
      <dgm:prSet phldrT="[Texte]"/>
      <dgm:spPr/>
      <dgm:t>
        <a:bodyPr/>
        <a:lstStyle/>
        <a:p>
          <a:r>
            <a:rPr lang="fr-BE" dirty="0" err="1"/>
            <a:t>Technological</a:t>
          </a:r>
          <a:r>
            <a:rPr lang="fr-BE" dirty="0"/>
            <a:t> aspects</a:t>
          </a:r>
        </a:p>
      </dgm:t>
    </dgm:pt>
    <dgm:pt modelId="{C97F3F5B-5E33-4ECD-8E45-794A308DA94E}" type="parTrans" cxnId="{D8E5CB58-88AB-4368-AE44-252303388B90}">
      <dgm:prSet/>
      <dgm:spPr/>
      <dgm:t>
        <a:bodyPr/>
        <a:lstStyle/>
        <a:p>
          <a:endParaRPr lang="fr-BE"/>
        </a:p>
      </dgm:t>
    </dgm:pt>
    <dgm:pt modelId="{354419A3-3284-46B7-BABF-8BB0FF96DA23}" type="sibTrans" cxnId="{D8E5CB58-88AB-4368-AE44-252303388B90}">
      <dgm:prSet/>
      <dgm:spPr/>
      <dgm:t>
        <a:bodyPr/>
        <a:lstStyle/>
        <a:p>
          <a:endParaRPr lang="fr-BE"/>
        </a:p>
      </dgm:t>
    </dgm:pt>
    <dgm:pt modelId="{80CFC109-651A-4398-9F3F-7859A2F3D1D6}">
      <dgm:prSet phldrT="[Texte]"/>
      <dgm:spPr/>
      <dgm:t>
        <a:bodyPr/>
        <a:lstStyle/>
        <a:p>
          <a:r>
            <a:rPr lang="fr-BE" dirty="0"/>
            <a:t>Financial </a:t>
          </a:r>
          <a:r>
            <a:rPr lang="fr-BE" dirty="0" err="1"/>
            <a:t>health</a:t>
          </a:r>
          <a:r>
            <a:rPr lang="fr-BE" dirty="0"/>
            <a:t> &amp; business </a:t>
          </a:r>
          <a:r>
            <a:rPr lang="fr-BE" dirty="0" err="1"/>
            <a:t>strategy</a:t>
          </a:r>
          <a:endParaRPr lang="fr-BE" dirty="0"/>
        </a:p>
      </dgm:t>
    </dgm:pt>
    <dgm:pt modelId="{E5FAF01A-2375-49CF-AC9D-49EFD66D124C}" type="parTrans" cxnId="{9E87A07E-4160-4735-9B5C-790508336813}">
      <dgm:prSet/>
      <dgm:spPr/>
      <dgm:t>
        <a:bodyPr/>
        <a:lstStyle/>
        <a:p>
          <a:endParaRPr lang="fr-BE"/>
        </a:p>
      </dgm:t>
    </dgm:pt>
    <dgm:pt modelId="{55E87F31-7ED2-4E96-817C-D83611E238D6}" type="sibTrans" cxnId="{9E87A07E-4160-4735-9B5C-790508336813}">
      <dgm:prSet/>
      <dgm:spPr/>
      <dgm:t>
        <a:bodyPr/>
        <a:lstStyle/>
        <a:p>
          <a:endParaRPr lang="fr-BE"/>
        </a:p>
      </dgm:t>
    </dgm:pt>
    <dgm:pt modelId="{ABFC1C95-0B34-45AE-9166-04CA87E6609A}">
      <dgm:prSet phldrT="[Texte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u="none" baseline="0" dirty="0"/>
            <a:t>Financial health</a:t>
          </a:r>
          <a:endParaRPr lang="fr-BE" dirty="0"/>
        </a:p>
      </dgm:t>
    </dgm:pt>
    <dgm:pt modelId="{DC8DD632-4283-4849-BFD4-1F1D94D85D2D}" type="parTrans" cxnId="{08B31BC5-4AE8-47E0-9EE5-96A4ACD20A08}">
      <dgm:prSet/>
      <dgm:spPr/>
      <dgm:t>
        <a:bodyPr/>
        <a:lstStyle/>
        <a:p>
          <a:endParaRPr lang="fr-BE"/>
        </a:p>
      </dgm:t>
    </dgm:pt>
    <dgm:pt modelId="{8062C158-BA66-483E-9B75-66784889F2F2}" type="sibTrans" cxnId="{08B31BC5-4AE8-47E0-9EE5-96A4ACD20A08}">
      <dgm:prSet/>
      <dgm:spPr/>
      <dgm:t>
        <a:bodyPr/>
        <a:lstStyle/>
        <a:p>
          <a:endParaRPr lang="fr-BE"/>
        </a:p>
      </dgm:t>
    </dgm:pt>
    <dgm:pt modelId="{D4AC84D3-F8DF-4E93-94EB-7B02A6AFEB7D}">
      <dgm:prSet phldrT="[Texte]"/>
      <dgm:spPr/>
      <dgm:t>
        <a:bodyPr/>
        <a:lstStyle/>
        <a:p>
          <a:r>
            <a:rPr lang="fr-BE" dirty="0"/>
            <a:t>Transversal aspects</a:t>
          </a:r>
        </a:p>
      </dgm:t>
    </dgm:pt>
    <dgm:pt modelId="{946EB34F-A78E-4691-A6DC-98E64C540697}" type="parTrans" cxnId="{E65614AC-859F-4295-8201-DA689BD84ED8}">
      <dgm:prSet/>
      <dgm:spPr/>
      <dgm:t>
        <a:bodyPr/>
        <a:lstStyle/>
        <a:p>
          <a:endParaRPr lang="fr-BE"/>
        </a:p>
      </dgm:t>
    </dgm:pt>
    <dgm:pt modelId="{9446B08C-6CCA-4309-B505-5F0BFAFE1368}" type="sibTrans" cxnId="{E65614AC-859F-4295-8201-DA689BD84ED8}">
      <dgm:prSet/>
      <dgm:spPr/>
      <dgm:t>
        <a:bodyPr/>
        <a:lstStyle/>
        <a:p>
          <a:endParaRPr lang="fr-BE"/>
        </a:p>
      </dgm:t>
    </dgm:pt>
    <dgm:pt modelId="{FB9CBF95-52F5-4836-A293-537A77F0A0A4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Strategic character of the SIP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3F1901D6-67CD-4259-A768-F4205EDDE5B1}" type="parTrans" cxnId="{29B92D56-B4CC-4ADA-9C0C-D30D09D56B16}">
      <dgm:prSet/>
      <dgm:spPr/>
      <dgm:t>
        <a:bodyPr/>
        <a:lstStyle/>
        <a:p>
          <a:endParaRPr lang="fr-BE"/>
        </a:p>
      </dgm:t>
    </dgm:pt>
    <dgm:pt modelId="{39448F1B-2E32-4CE1-9533-50F69925951D}" type="sibTrans" cxnId="{29B92D56-B4CC-4ADA-9C0C-D30D09D56B16}">
      <dgm:prSet/>
      <dgm:spPr/>
      <dgm:t>
        <a:bodyPr/>
        <a:lstStyle/>
        <a:p>
          <a:endParaRPr lang="fr-BE"/>
        </a:p>
      </dgm:t>
    </dgm:pt>
    <dgm:pt modelId="{ACD7327E-90A4-4EA4-BB46-AF3CB8745920}">
      <dgm:prSet phldrT="[Texte]"/>
      <dgm:spPr/>
      <dgm:t>
        <a:bodyPr/>
        <a:lstStyle/>
        <a:p>
          <a:r>
            <a:rPr lang="fr-BE" dirty="0"/>
            <a:t>Social</a:t>
          </a:r>
        </a:p>
      </dgm:t>
    </dgm:pt>
    <dgm:pt modelId="{019B09A8-340C-461E-871E-22AF15A3BE9E}" type="parTrans" cxnId="{634817F5-A2FE-4E9A-B112-796D1675B37C}">
      <dgm:prSet/>
      <dgm:spPr/>
      <dgm:t>
        <a:bodyPr/>
        <a:lstStyle/>
        <a:p>
          <a:endParaRPr lang="fr-BE"/>
        </a:p>
      </dgm:t>
    </dgm:pt>
    <dgm:pt modelId="{ACFDCA6A-DB98-43E3-B820-3C895103F851}" type="sibTrans" cxnId="{634817F5-A2FE-4E9A-B112-796D1675B37C}">
      <dgm:prSet/>
      <dgm:spPr/>
      <dgm:t>
        <a:bodyPr/>
        <a:lstStyle/>
        <a:p>
          <a:endParaRPr lang="fr-BE"/>
        </a:p>
      </dgm:t>
    </dgm:pt>
    <dgm:pt modelId="{E55CDC96-A55C-4634-83CC-CB0C2F52655F}">
      <dgm:prSet phldrT="[Texte]"/>
      <dgm:spPr/>
      <dgm:t>
        <a:bodyPr/>
        <a:lstStyle/>
        <a:p>
          <a:r>
            <a:rPr lang="fr-BE" dirty="0"/>
            <a:t>Environnement</a:t>
          </a:r>
        </a:p>
      </dgm:t>
    </dgm:pt>
    <dgm:pt modelId="{6F8A8659-3A8F-4111-8665-94F16D245129}" type="parTrans" cxnId="{985B683E-26DE-444D-BB22-5BF4BC181A6F}">
      <dgm:prSet/>
      <dgm:spPr/>
      <dgm:t>
        <a:bodyPr/>
        <a:lstStyle/>
        <a:p>
          <a:endParaRPr lang="fr-BE"/>
        </a:p>
      </dgm:t>
    </dgm:pt>
    <dgm:pt modelId="{B3090595-92A8-4988-8DD3-0A3E2C9B4A4D}" type="sibTrans" cxnId="{985B683E-26DE-444D-BB22-5BF4BC181A6F}">
      <dgm:prSet/>
      <dgm:spPr/>
      <dgm:t>
        <a:bodyPr/>
        <a:lstStyle/>
        <a:p>
          <a:endParaRPr lang="fr-BE"/>
        </a:p>
      </dgm:t>
    </dgm:pt>
    <dgm:pt modelId="{C09D74C8-2FC8-407F-9590-8029E3E8E2E5}">
      <dgm:prSet phldrT="[Texte]"/>
      <dgm:spPr/>
      <dgm:t>
        <a:bodyPr/>
        <a:lstStyle/>
        <a:p>
          <a:r>
            <a:rPr lang="fr-BE" dirty="0"/>
            <a:t>Local </a:t>
          </a:r>
          <a:r>
            <a:rPr lang="fr-BE" dirty="0" err="1"/>
            <a:t>ecosysteme</a:t>
          </a:r>
          <a:endParaRPr lang="fr-BE" dirty="0"/>
        </a:p>
      </dgm:t>
    </dgm:pt>
    <dgm:pt modelId="{18E10A9A-F4D5-48A5-8263-720A4711AE1B}" type="parTrans" cxnId="{E19C1036-3E5E-4230-9B6F-E28B4E4DC177}">
      <dgm:prSet/>
      <dgm:spPr/>
      <dgm:t>
        <a:bodyPr/>
        <a:lstStyle/>
        <a:p>
          <a:endParaRPr lang="fr-BE"/>
        </a:p>
      </dgm:t>
    </dgm:pt>
    <dgm:pt modelId="{A486B7CD-A1D5-441C-A72C-DABDAEB1D1DE}" type="sibTrans" cxnId="{E19C1036-3E5E-4230-9B6F-E28B4E4DC177}">
      <dgm:prSet/>
      <dgm:spPr/>
      <dgm:t>
        <a:bodyPr/>
        <a:lstStyle/>
        <a:p>
          <a:endParaRPr lang="fr-BE"/>
        </a:p>
      </dgm:t>
    </dgm:pt>
    <dgm:pt modelId="{36560D53-37B1-40F0-B1F2-D399A0FB9C4A}">
      <dgm:prSet/>
      <dgm:spPr/>
      <dgm:t>
        <a:bodyPr/>
        <a:lstStyle/>
        <a:p>
          <a:r>
            <a:rPr kumimoji="0" lang="en-US" altLang="fr-FR" b="0" i="0" u="none" strike="noStrike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rPr>
            <a:t>Impact on the Brussels Region </a:t>
          </a:r>
          <a:endParaRPr lang="fr-BE" altLang="nl-BE" dirty="0">
            <a:solidFill>
              <a:schemeClr val="bg1"/>
            </a:solidFill>
          </a:endParaRPr>
        </a:p>
      </dgm:t>
    </dgm:pt>
    <dgm:pt modelId="{688AE596-5CA0-4728-BE3A-ED8353A82CC6}" type="parTrans" cxnId="{5CE760AD-E0A6-422F-AF9B-B43BAD042665}">
      <dgm:prSet/>
      <dgm:spPr/>
      <dgm:t>
        <a:bodyPr/>
        <a:lstStyle/>
        <a:p>
          <a:endParaRPr lang="fr-BE"/>
        </a:p>
      </dgm:t>
    </dgm:pt>
    <dgm:pt modelId="{6ADBAA0A-5409-41AB-9798-CAF3EEB6E2E8}" type="sibTrans" cxnId="{5CE760AD-E0A6-422F-AF9B-B43BAD042665}">
      <dgm:prSet/>
      <dgm:spPr/>
      <dgm:t>
        <a:bodyPr/>
        <a:lstStyle/>
        <a:p>
          <a:endParaRPr lang="fr-BE"/>
        </a:p>
      </dgm:t>
    </dgm:pt>
    <dgm:pt modelId="{5A27F08F-C898-47ED-9F29-EC9625E4A6C3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Innovative nature of the SIP 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7DC6191F-3525-4E6D-99AE-DEAC6ABE5A68}" type="parTrans" cxnId="{12DA0B9F-C509-44D4-9CC2-BE11333F244F}">
      <dgm:prSet/>
      <dgm:spPr/>
      <dgm:t>
        <a:bodyPr/>
        <a:lstStyle/>
        <a:p>
          <a:endParaRPr lang="fr-BE"/>
        </a:p>
      </dgm:t>
    </dgm:pt>
    <dgm:pt modelId="{7E696814-7678-49E2-8A49-91C56AFDF562}" type="sibTrans" cxnId="{12DA0B9F-C509-44D4-9CC2-BE11333F244F}">
      <dgm:prSet/>
      <dgm:spPr/>
      <dgm:t>
        <a:bodyPr/>
        <a:lstStyle/>
        <a:p>
          <a:endParaRPr lang="fr-BE"/>
        </a:p>
      </dgm:t>
    </dgm:pt>
    <dgm:pt modelId="{DE038927-6CEA-478C-B387-EC03B9E867B3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Coherence and realism of the workplan and budget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BB3F3DFD-F788-4629-8887-F83DD6E09A3C}" type="parTrans" cxnId="{88323EF1-9D27-4BE7-94E9-D948362F9443}">
      <dgm:prSet/>
      <dgm:spPr/>
      <dgm:t>
        <a:bodyPr/>
        <a:lstStyle/>
        <a:p>
          <a:endParaRPr lang="fr-BE"/>
        </a:p>
      </dgm:t>
    </dgm:pt>
    <dgm:pt modelId="{35B74ED0-5759-48A8-9ECA-1ADFCE0227AF}" type="sibTrans" cxnId="{88323EF1-9D27-4BE7-94E9-D948362F9443}">
      <dgm:prSet/>
      <dgm:spPr/>
      <dgm:t>
        <a:bodyPr/>
        <a:lstStyle/>
        <a:p>
          <a:endParaRPr lang="fr-BE"/>
        </a:p>
      </dgm:t>
    </dgm:pt>
    <dgm:pt modelId="{11DA3B01-111C-4450-A2C1-DDB75913914D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Technological challenges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011D111A-4E2C-4B8C-8C89-50C82E910CAD}" type="parTrans" cxnId="{80A9B505-5245-4A3D-90D0-AFDF0CA04F2B}">
      <dgm:prSet/>
      <dgm:spPr/>
      <dgm:t>
        <a:bodyPr/>
        <a:lstStyle/>
        <a:p>
          <a:endParaRPr lang="fr-BE"/>
        </a:p>
      </dgm:t>
    </dgm:pt>
    <dgm:pt modelId="{0B7B2A49-1DD0-48A9-A480-25DF424EBFD1}" type="sibTrans" cxnId="{80A9B505-5245-4A3D-90D0-AFDF0CA04F2B}">
      <dgm:prSet/>
      <dgm:spPr/>
      <dgm:t>
        <a:bodyPr/>
        <a:lstStyle/>
        <a:p>
          <a:endParaRPr lang="fr-BE"/>
        </a:p>
      </dgm:t>
    </dgm:pt>
    <dgm:pt modelId="{3593F6E9-3AE0-4904-BE85-5C61FC5EA165}">
      <dgm:prSet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Competence of the team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B8AA08FB-6882-453B-982A-C6AFE704CD98}" type="parTrans" cxnId="{9E8B6B38-7716-4653-92FB-88D322A1EA9A}">
      <dgm:prSet/>
      <dgm:spPr/>
      <dgm:t>
        <a:bodyPr/>
        <a:lstStyle/>
        <a:p>
          <a:endParaRPr lang="fr-BE"/>
        </a:p>
      </dgm:t>
    </dgm:pt>
    <dgm:pt modelId="{34DAFCD8-3F5F-4D44-B997-D50CA46A64E4}" type="sibTrans" cxnId="{9E8B6B38-7716-4653-92FB-88D322A1EA9A}">
      <dgm:prSet/>
      <dgm:spPr/>
      <dgm:t>
        <a:bodyPr/>
        <a:lstStyle/>
        <a:p>
          <a:endParaRPr lang="fr-BE"/>
        </a:p>
      </dgm:t>
    </dgm:pt>
    <dgm:pt modelId="{BDF0E3FD-A5F1-4297-936D-996F8F77F47E}">
      <dgm:prSet/>
      <dgm:spPr/>
      <dgm:t>
        <a:bodyPr/>
        <a:lstStyle/>
        <a:p>
          <a:r>
            <a:rPr lang="en-US" b="0" i="0" u="none" baseline="0" dirty="0"/>
            <a:t>Coherence of the global strategy and business plan in the </a:t>
          </a:r>
          <a:r>
            <a:rPr lang="en-US" b="1" i="0" u="none" baseline="0" dirty="0"/>
            <a:t>context of economic transition </a:t>
          </a:r>
          <a:endParaRPr lang="fr-BE" dirty="0"/>
        </a:p>
      </dgm:t>
    </dgm:pt>
    <dgm:pt modelId="{2BFBE648-59C4-4268-B066-2D30BFC13A4D}" type="parTrans" cxnId="{2A19B3A0-46E1-4C36-B479-408FF324DF99}">
      <dgm:prSet/>
      <dgm:spPr/>
      <dgm:t>
        <a:bodyPr/>
        <a:lstStyle/>
        <a:p>
          <a:endParaRPr lang="fr-BE"/>
        </a:p>
      </dgm:t>
    </dgm:pt>
    <dgm:pt modelId="{07222675-A6F1-4C91-B750-21620BE2D5A4}" type="sibTrans" cxnId="{2A19B3A0-46E1-4C36-B479-408FF324DF99}">
      <dgm:prSet/>
      <dgm:spPr/>
      <dgm:t>
        <a:bodyPr/>
        <a:lstStyle/>
        <a:p>
          <a:endParaRPr lang="fr-BE"/>
        </a:p>
      </dgm:t>
    </dgm:pt>
    <dgm:pt modelId="{A91B5DDC-A0DF-4130-AFE3-120F7030A7E1}">
      <dgm:prSet/>
      <dgm:spPr/>
      <dgm:t>
        <a:bodyPr/>
        <a:lstStyle/>
        <a:p>
          <a:r>
            <a:rPr lang="en-US" b="0" i="0" u="none" baseline="0" dirty="0"/>
            <a:t>Quality and relevance of the financial plan</a:t>
          </a:r>
          <a:endParaRPr lang="fr-BE" dirty="0"/>
        </a:p>
      </dgm:t>
    </dgm:pt>
    <dgm:pt modelId="{E1469C23-FFEF-4395-A2D3-E93B8D9C26E8}" type="parTrans" cxnId="{317FA9C7-E56B-47B1-A324-EA42692DA84A}">
      <dgm:prSet/>
      <dgm:spPr/>
      <dgm:t>
        <a:bodyPr/>
        <a:lstStyle/>
        <a:p>
          <a:endParaRPr lang="fr-BE"/>
        </a:p>
      </dgm:t>
    </dgm:pt>
    <dgm:pt modelId="{C01E7E55-AF40-44BE-B78E-FC1AED87E8A9}" type="sibTrans" cxnId="{317FA9C7-E56B-47B1-A324-EA42692DA84A}">
      <dgm:prSet/>
      <dgm:spPr/>
      <dgm:t>
        <a:bodyPr/>
        <a:lstStyle/>
        <a:p>
          <a:endParaRPr lang="fr-BE"/>
        </a:p>
      </dgm:t>
    </dgm:pt>
    <dgm:pt modelId="{105E4925-8AB2-42D7-82D8-286ED6A8ED4C}">
      <dgm:prSet phldrT="[Texte]" custT="1"/>
      <dgm:spPr/>
      <dgm:t>
        <a:bodyPr/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(Formal) quality of the application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gm:t>
    </dgm:pt>
    <dgm:pt modelId="{D2D8B854-9027-4B95-9BC3-248D45428EF1}" type="parTrans" cxnId="{3DAE6586-9ECD-4040-A2DE-B0C6944223DA}">
      <dgm:prSet/>
      <dgm:spPr/>
      <dgm:t>
        <a:bodyPr/>
        <a:lstStyle/>
        <a:p>
          <a:endParaRPr lang="fr-BE"/>
        </a:p>
      </dgm:t>
    </dgm:pt>
    <dgm:pt modelId="{6E7B6E76-F555-4C5E-B60D-D32977C4A4F5}" type="sibTrans" cxnId="{3DAE6586-9ECD-4040-A2DE-B0C6944223DA}">
      <dgm:prSet/>
      <dgm:spPr/>
      <dgm:t>
        <a:bodyPr/>
        <a:lstStyle/>
        <a:p>
          <a:endParaRPr lang="fr-BE"/>
        </a:p>
      </dgm:t>
    </dgm:pt>
    <dgm:pt modelId="{9B6594AB-5495-453B-B6F3-C86FE21B7691}" type="pres">
      <dgm:prSet presAssocID="{67C65722-6414-44BF-BF29-48929BD1DC06}" presName="Name0" presStyleCnt="0">
        <dgm:presLayoutVars>
          <dgm:dir/>
          <dgm:animLvl val="lvl"/>
          <dgm:resizeHandles val="exact"/>
        </dgm:presLayoutVars>
      </dgm:prSet>
      <dgm:spPr/>
    </dgm:pt>
    <dgm:pt modelId="{2D9EA900-B505-46F0-820A-5F6D7152A800}" type="pres">
      <dgm:prSet presAssocID="{FA8D4E83-972A-479C-8138-1A2A8E75A290}" presName="composite" presStyleCnt="0"/>
      <dgm:spPr/>
    </dgm:pt>
    <dgm:pt modelId="{5AF9DD2F-F12E-483A-99F0-1BB171ADBFE0}" type="pres">
      <dgm:prSet presAssocID="{FA8D4E83-972A-479C-8138-1A2A8E75A29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3C5EF303-9976-40D9-BC72-46BE41DE1ABB}" type="pres">
      <dgm:prSet presAssocID="{FA8D4E83-972A-479C-8138-1A2A8E75A290}" presName="desTx" presStyleLbl="alignAccFollowNode1" presStyleIdx="0" presStyleCnt="4">
        <dgm:presLayoutVars>
          <dgm:bulletEnabled val="1"/>
        </dgm:presLayoutVars>
      </dgm:prSet>
      <dgm:spPr/>
    </dgm:pt>
    <dgm:pt modelId="{B2FBDB5F-950E-4EEA-A710-3619E587DE30}" type="pres">
      <dgm:prSet presAssocID="{354419A3-3284-46B7-BABF-8BB0FF96DA23}" presName="space" presStyleCnt="0"/>
      <dgm:spPr/>
    </dgm:pt>
    <dgm:pt modelId="{F9A8776E-AA60-4DA6-8E5F-C2AA31F5DF95}" type="pres">
      <dgm:prSet presAssocID="{80CFC109-651A-4398-9F3F-7859A2F3D1D6}" presName="composite" presStyleCnt="0"/>
      <dgm:spPr/>
    </dgm:pt>
    <dgm:pt modelId="{BF15F94E-E0B1-4A0F-A0EC-991429193F2B}" type="pres">
      <dgm:prSet presAssocID="{80CFC109-651A-4398-9F3F-7859A2F3D1D6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DDA64A8-BA8E-4677-8ECF-58A54933F758}" type="pres">
      <dgm:prSet presAssocID="{80CFC109-651A-4398-9F3F-7859A2F3D1D6}" presName="desTx" presStyleLbl="alignAccFollowNode1" presStyleIdx="1" presStyleCnt="4">
        <dgm:presLayoutVars>
          <dgm:bulletEnabled val="1"/>
        </dgm:presLayoutVars>
      </dgm:prSet>
      <dgm:spPr/>
    </dgm:pt>
    <dgm:pt modelId="{89E8A5D7-C9F4-45B7-B803-AA241F4E1939}" type="pres">
      <dgm:prSet presAssocID="{55E87F31-7ED2-4E96-817C-D83611E238D6}" presName="space" presStyleCnt="0"/>
      <dgm:spPr/>
    </dgm:pt>
    <dgm:pt modelId="{D1D728F0-11F3-4609-8D88-43E69B084EE2}" type="pres">
      <dgm:prSet presAssocID="{D4AC84D3-F8DF-4E93-94EB-7B02A6AFEB7D}" presName="composite" presStyleCnt="0"/>
      <dgm:spPr/>
    </dgm:pt>
    <dgm:pt modelId="{1EE1C16C-7B05-4877-911F-D8E4901CF1D7}" type="pres">
      <dgm:prSet presAssocID="{D4AC84D3-F8DF-4E93-94EB-7B02A6AFEB7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705B2CD-7CA8-471E-ACC8-CA48D52F8540}" type="pres">
      <dgm:prSet presAssocID="{D4AC84D3-F8DF-4E93-94EB-7B02A6AFEB7D}" presName="desTx" presStyleLbl="alignAccFollowNode1" presStyleIdx="2" presStyleCnt="4">
        <dgm:presLayoutVars>
          <dgm:bulletEnabled val="1"/>
        </dgm:presLayoutVars>
      </dgm:prSet>
      <dgm:spPr/>
    </dgm:pt>
    <dgm:pt modelId="{FAFD12DA-2F68-42C0-A272-610C3F9E3376}" type="pres">
      <dgm:prSet presAssocID="{9446B08C-6CCA-4309-B505-5F0BFAFE1368}" presName="space" presStyleCnt="0"/>
      <dgm:spPr/>
    </dgm:pt>
    <dgm:pt modelId="{96D01612-08AA-4AD6-A09D-578A88C2760A}" type="pres">
      <dgm:prSet presAssocID="{36560D53-37B1-40F0-B1F2-D399A0FB9C4A}" presName="composite" presStyleCnt="0"/>
      <dgm:spPr/>
    </dgm:pt>
    <dgm:pt modelId="{1BB8B8EB-C162-4670-B732-68DDA299C5F4}" type="pres">
      <dgm:prSet presAssocID="{36560D53-37B1-40F0-B1F2-D399A0FB9C4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E31EF795-6069-422D-B4CF-28F2D317DDB5}" type="pres">
      <dgm:prSet presAssocID="{36560D53-37B1-40F0-B1F2-D399A0FB9C4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80A9B505-5245-4A3D-90D0-AFDF0CA04F2B}" srcId="{FA8D4E83-972A-479C-8138-1A2A8E75A290}" destId="{11DA3B01-111C-4450-A2C1-DDB75913914D}" srcOrd="1" destOrd="0" parTransId="{011D111A-4E2C-4B8C-8C89-50C82E910CAD}" sibTransId="{0B7B2A49-1DD0-48A9-A480-25DF424EBFD1}"/>
    <dgm:cxn modelId="{7E23B40F-9C82-4514-9D9F-937EEF3D0554}" type="presOf" srcId="{36560D53-37B1-40F0-B1F2-D399A0FB9C4A}" destId="{1BB8B8EB-C162-4670-B732-68DDA299C5F4}" srcOrd="0" destOrd="0" presId="urn:microsoft.com/office/officeart/2005/8/layout/hList1"/>
    <dgm:cxn modelId="{9EE64E1F-8BF7-4BDF-BBCA-993236478958}" type="presOf" srcId="{ACD7327E-90A4-4EA4-BB46-AF3CB8745920}" destId="{E31EF795-6069-422D-B4CF-28F2D317DDB5}" srcOrd="0" destOrd="0" presId="urn:microsoft.com/office/officeart/2005/8/layout/hList1"/>
    <dgm:cxn modelId="{2C09941F-263C-4AE4-B28E-3CAB982D716E}" type="presOf" srcId="{5A27F08F-C898-47ED-9F29-EC9625E4A6C3}" destId="{3C5EF303-9976-40D9-BC72-46BE41DE1ABB}" srcOrd="0" destOrd="0" presId="urn:microsoft.com/office/officeart/2005/8/layout/hList1"/>
    <dgm:cxn modelId="{7775602C-5CA4-4590-A732-7A65FB5BD1B8}" type="presOf" srcId="{67C65722-6414-44BF-BF29-48929BD1DC06}" destId="{9B6594AB-5495-453B-B6F3-C86FE21B7691}" srcOrd="0" destOrd="0" presId="urn:microsoft.com/office/officeart/2005/8/layout/hList1"/>
    <dgm:cxn modelId="{E19C1036-3E5E-4230-9B6F-E28B4E4DC177}" srcId="{36560D53-37B1-40F0-B1F2-D399A0FB9C4A}" destId="{C09D74C8-2FC8-407F-9590-8029E3E8E2E5}" srcOrd="2" destOrd="0" parTransId="{18E10A9A-F4D5-48A5-8263-720A4711AE1B}" sibTransId="{A486B7CD-A1D5-441C-A72C-DABDAEB1D1DE}"/>
    <dgm:cxn modelId="{9E8B6B38-7716-4653-92FB-88D322A1EA9A}" srcId="{FA8D4E83-972A-479C-8138-1A2A8E75A290}" destId="{3593F6E9-3AE0-4904-BE85-5C61FC5EA165}" srcOrd="2" destOrd="0" parTransId="{B8AA08FB-6882-453B-982A-C6AFE704CD98}" sibTransId="{34DAFCD8-3F5F-4D44-B997-D50CA46A64E4}"/>
    <dgm:cxn modelId="{985B683E-26DE-444D-BB22-5BF4BC181A6F}" srcId="{36560D53-37B1-40F0-B1F2-D399A0FB9C4A}" destId="{E55CDC96-A55C-4634-83CC-CB0C2F52655F}" srcOrd="1" destOrd="0" parTransId="{6F8A8659-3A8F-4111-8665-94F16D245129}" sibTransId="{B3090595-92A8-4988-8DD3-0A3E2C9B4A4D}"/>
    <dgm:cxn modelId="{F982095B-D578-4CC7-9F12-73FD2FE3B556}" type="presOf" srcId="{11DA3B01-111C-4450-A2C1-DDB75913914D}" destId="{3C5EF303-9976-40D9-BC72-46BE41DE1ABB}" srcOrd="0" destOrd="1" presId="urn:microsoft.com/office/officeart/2005/8/layout/hList1"/>
    <dgm:cxn modelId="{8A86795B-A061-47D7-92D1-340F8D26A9B2}" type="presOf" srcId="{FB9CBF95-52F5-4836-A293-537A77F0A0A4}" destId="{7705B2CD-7CA8-471E-ACC8-CA48D52F8540}" srcOrd="0" destOrd="0" presId="urn:microsoft.com/office/officeart/2005/8/layout/hList1"/>
    <dgm:cxn modelId="{EFC2E85E-B126-46D3-AB21-1312448AB70A}" type="presOf" srcId="{A91B5DDC-A0DF-4130-AFE3-120F7030A7E1}" destId="{9DDA64A8-BA8E-4677-8ECF-58A54933F758}" srcOrd="0" destOrd="2" presId="urn:microsoft.com/office/officeart/2005/8/layout/hList1"/>
    <dgm:cxn modelId="{1DD54D68-6265-4F83-99E8-32DE7E385047}" type="presOf" srcId="{80CFC109-651A-4398-9F3F-7859A2F3D1D6}" destId="{BF15F94E-E0B1-4A0F-A0EC-991429193F2B}" srcOrd="0" destOrd="0" presId="urn:microsoft.com/office/officeart/2005/8/layout/hList1"/>
    <dgm:cxn modelId="{FAEC2350-9125-4590-B781-62659C4DCBE0}" type="presOf" srcId="{C09D74C8-2FC8-407F-9590-8029E3E8E2E5}" destId="{E31EF795-6069-422D-B4CF-28F2D317DDB5}" srcOrd="0" destOrd="2" presId="urn:microsoft.com/office/officeart/2005/8/layout/hList1"/>
    <dgm:cxn modelId="{29B92D56-B4CC-4ADA-9C0C-D30D09D56B16}" srcId="{D4AC84D3-F8DF-4E93-94EB-7B02A6AFEB7D}" destId="{FB9CBF95-52F5-4836-A293-537A77F0A0A4}" srcOrd="0" destOrd="0" parTransId="{3F1901D6-67CD-4259-A768-F4205EDDE5B1}" sibTransId="{39448F1B-2E32-4CE1-9533-50F69925951D}"/>
    <dgm:cxn modelId="{D8E5CB58-88AB-4368-AE44-252303388B90}" srcId="{67C65722-6414-44BF-BF29-48929BD1DC06}" destId="{FA8D4E83-972A-479C-8138-1A2A8E75A290}" srcOrd="0" destOrd="0" parTransId="{C97F3F5B-5E33-4ECD-8E45-794A308DA94E}" sibTransId="{354419A3-3284-46B7-BABF-8BB0FF96DA23}"/>
    <dgm:cxn modelId="{C66DC359-801A-448B-8498-0D32DB372A2B}" type="presOf" srcId="{D4AC84D3-F8DF-4E93-94EB-7B02A6AFEB7D}" destId="{1EE1C16C-7B05-4877-911F-D8E4901CF1D7}" srcOrd="0" destOrd="0" presId="urn:microsoft.com/office/officeart/2005/8/layout/hList1"/>
    <dgm:cxn modelId="{A9D1997A-47F2-4DF3-9B8B-5D8FDFF68BE8}" type="presOf" srcId="{3593F6E9-3AE0-4904-BE85-5C61FC5EA165}" destId="{3C5EF303-9976-40D9-BC72-46BE41DE1ABB}" srcOrd="0" destOrd="2" presId="urn:microsoft.com/office/officeart/2005/8/layout/hList1"/>
    <dgm:cxn modelId="{9E87A07E-4160-4735-9B5C-790508336813}" srcId="{67C65722-6414-44BF-BF29-48929BD1DC06}" destId="{80CFC109-651A-4398-9F3F-7859A2F3D1D6}" srcOrd="1" destOrd="0" parTransId="{E5FAF01A-2375-49CF-AC9D-49EFD66D124C}" sibTransId="{55E87F31-7ED2-4E96-817C-D83611E238D6}"/>
    <dgm:cxn modelId="{3DAE6586-9ECD-4040-A2DE-B0C6944223DA}" srcId="{D4AC84D3-F8DF-4E93-94EB-7B02A6AFEB7D}" destId="{105E4925-8AB2-42D7-82D8-286ED6A8ED4C}" srcOrd="1" destOrd="0" parTransId="{D2D8B854-9027-4B95-9BC3-248D45428EF1}" sibTransId="{6E7B6E76-F555-4C5E-B60D-D32977C4A4F5}"/>
    <dgm:cxn modelId="{524CD195-D9B4-4D95-B7C0-03A74D770D20}" type="presOf" srcId="{BDF0E3FD-A5F1-4297-936D-996F8F77F47E}" destId="{9DDA64A8-BA8E-4677-8ECF-58A54933F758}" srcOrd="0" destOrd="1" presId="urn:microsoft.com/office/officeart/2005/8/layout/hList1"/>
    <dgm:cxn modelId="{12DA0B9F-C509-44D4-9CC2-BE11333F244F}" srcId="{FA8D4E83-972A-479C-8138-1A2A8E75A290}" destId="{5A27F08F-C898-47ED-9F29-EC9625E4A6C3}" srcOrd="0" destOrd="0" parTransId="{7DC6191F-3525-4E6D-99AE-DEAC6ABE5A68}" sibTransId="{7E696814-7678-49E2-8A49-91C56AFDF562}"/>
    <dgm:cxn modelId="{2A19B3A0-46E1-4C36-B479-408FF324DF99}" srcId="{80CFC109-651A-4398-9F3F-7859A2F3D1D6}" destId="{BDF0E3FD-A5F1-4297-936D-996F8F77F47E}" srcOrd="1" destOrd="0" parTransId="{2BFBE648-59C4-4268-B066-2D30BFC13A4D}" sibTransId="{07222675-A6F1-4C91-B750-21620BE2D5A4}"/>
    <dgm:cxn modelId="{2791CEA0-0F17-4C71-BA0C-CA8BFE8ED9EC}" type="presOf" srcId="{E55CDC96-A55C-4634-83CC-CB0C2F52655F}" destId="{E31EF795-6069-422D-B4CF-28F2D317DDB5}" srcOrd="0" destOrd="1" presId="urn:microsoft.com/office/officeart/2005/8/layout/hList1"/>
    <dgm:cxn modelId="{072AEEA4-7E0F-485F-A32A-5344634DD61C}" type="presOf" srcId="{105E4925-8AB2-42D7-82D8-286ED6A8ED4C}" destId="{7705B2CD-7CA8-471E-ACC8-CA48D52F8540}" srcOrd="0" destOrd="1" presId="urn:microsoft.com/office/officeart/2005/8/layout/hList1"/>
    <dgm:cxn modelId="{005230A5-1244-44A4-A2D6-DC6DDC924450}" type="presOf" srcId="{FA8D4E83-972A-479C-8138-1A2A8E75A290}" destId="{5AF9DD2F-F12E-483A-99F0-1BB171ADBFE0}" srcOrd="0" destOrd="0" presId="urn:microsoft.com/office/officeart/2005/8/layout/hList1"/>
    <dgm:cxn modelId="{B5E12BA8-E948-476C-9EA8-9FB07FB6B34F}" type="presOf" srcId="{DE038927-6CEA-478C-B387-EC03B9E867B3}" destId="{3C5EF303-9976-40D9-BC72-46BE41DE1ABB}" srcOrd="0" destOrd="3" presId="urn:microsoft.com/office/officeart/2005/8/layout/hList1"/>
    <dgm:cxn modelId="{E65614AC-859F-4295-8201-DA689BD84ED8}" srcId="{67C65722-6414-44BF-BF29-48929BD1DC06}" destId="{D4AC84D3-F8DF-4E93-94EB-7B02A6AFEB7D}" srcOrd="2" destOrd="0" parTransId="{946EB34F-A78E-4691-A6DC-98E64C540697}" sibTransId="{9446B08C-6CCA-4309-B505-5F0BFAFE1368}"/>
    <dgm:cxn modelId="{5CE760AD-E0A6-422F-AF9B-B43BAD042665}" srcId="{67C65722-6414-44BF-BF29-48929BD1DC06}" destId="{36560D53-37B1-40F0-B1F2-D399A0FB9C4A}" srcOrd="3" destOrd="0" parTransId="{688AE596-5CA0-4728-BE3A-ED8353A82CC6}" sibTransId="{6ADBAA0A-5409-41AB-9798-CAF3EEB6E2E8}"/>
    <dgm:cxn modelId="{040916AE-DE91-4A81-A6F5-0DAA10B3FDB5}" type="presOf" srcId="{ABFC1C95-0B34-45AE-9166-04CA87E6609A}" destId="{9DDA64A8-BA8E-4677-8ECF-58A54933F758}" srcOrd="0" destOrd="0" presId="urn:microsoft.com/office/officeart/2005/8/layout/hList1"/>
    <dgm:cxn modelId="{08B31BC5-4AE8-47E0-9EE5-96A4ACD20A08}" srcId="{80CFC109-651A-4398-9F3F-7859A2F3D1D6}" destId="{ABFC1C95-0B34-45AE-9166-04CA87E6609A}" srcOrd="0" destOrd="0" parTransId="{DC8DD632-4283-4849-BFD4-1F1D94D85D2D}" sibTransId="{8062C158-BA66-483E-9B75-66784889F2F2}"/>
    <dgm:cxn modelId="{317FA9C7-E56B-47B1-A324-EA42692DA84A}" srcId="{80CFC109-651A-4398-9F3F-7859A2F3D1D6}" destId="{A91B5DDC-A0DF-4130-AFE3-120F7030A7E1}" srcOrd="2" destOrd="0" parTransId="{E1469C23-FFEF-4395-A2D3-E93B8D9C26E8}" sibTransId="{C01E7E55-AF40-44BE-B78E-FC1AED87E8A9}"/>
    <dgm:cxn modelId="{88323EF1-9D27-4BE7-94E9-D948362F9443}" srcId="{FA8D4E83-972A-479C-8138-1A2A8E75A290}" destId="{DE038927-6CEA-478C-B387-EC03B9E867B3}" srcOrd="3" destOrd="0" parTransId="{BB3F3DFD-F788-4629-8887-F83DD6E09A3C}" sibTransId="{35B74ED0-5759-48A8-9ECA-1ADFCE0227AF}"/>
    <dgm:cxn modelId="{634817F5-A2FE-4E9A-B112-796D1675B37C}" srcId="{36560D53-37B1-40F0-B1F2-D399A0FB9C4A}" destId="{ACD7327E-90A4-4EA4-BB46-AF3CB8745920}" srcOrd="0" destOrd="0" parTransId="{019B09A8-340C-461E-871E-22AF15A3BE9E}" sibTransId="{ACFDCA6A-DB98-43E3-B820-3C895103F851}"/>
    <dgm:cxn modelId="{1FD5D633-A7B1-49D7-80B0-026A2F430DFF}" type="presParOf" srcId="{9B6594AB-5495-453B-B6F3-C86FE21B7691}" destId="{2D9EA900-B505-46F0-820A-5F6D7152A800}" srcOrd="0" destOrd="0" presId="urn:microsoft.com/office/officeart/2005/8/layout/hList1"/>
    <dgm:cxn modelId="{6E1CFB78-EA61-42DD-BBC5-EA1B28A7A21F}" type="presParOf" srcId="{2D9EA900-B505-46F0-820A-5F6D7152A800}" destId="{5AF9DD2F-F12E-483A-99F0-1BB171ADBFE0}" srcOrd="0" destOrd="0" presId="urn:microsoft.com/office/officeart/2005/8/layout/hList1"/>
    <dgm:cxn modelId="{139692CB-D955-46ED-82B1-34A405548323}" type="presParOf" srcId="{2D9EA900-B505-46F0-820A-5F6D7152A800}" destId="{3C5EF303-9976-40D9-BC72-46BE41DE1ABB}" srcOrd="1" destOrd="0" presId="urn:microsoft.com/office/officeart/2005/8/layout/hList1"/>
    <dgm:cxn modelId="{35CCF97B-5A96-49C9-98C8-ECD85DE553CE}" type="presParOf" srcId="{9B6594AB-5495-453B-B6F3-C86FE21B7691}" destId="{B2FBDB5F-950E-4EEA-A710-3619E587DE30}" srcOrd="1" destOrd="0" presId="urn:microsoft.com/office/officeart/2005/8/layout/hList1"/>
    <dgm:cxn modelId="{272C0BF7-A05E-45CC-B683-3A9B1D36EA6D}" type="presParOf" srcId="{9B6594AB-5495-453B-B6F3-C86FE21B7691}" destId="{F9A8776E-AA60-4DA6-8E5F-C2AA31F5DF95}" srcOrd="2" destOrd="0" presId="urn:microsoft.com/office/officeart/2005/8/layout/hList1"/>
    <dgm:cxn modelId="{744DBD60-9404-4620-B8C3-3725632199E6}" type="presParOf" srcId="{F9A8776E-AA60-4DA6-8E5F-C2AA31F5DF95}" destId="{BF15F94E-E0B1-4A0F-A0EC-991429193F2B}" srcOrd="0" destOrd="0" presId="urn:microsoft.com/office/officeart/2005/8/layout/hList1"/>
    <dgm:cxn modelId="{35D69E96-C9AE-4918-B06A-8238B9B61BBC}" type="presParOf" srcId="{F9A8776E-AA60-4DA6-8E5F-C2AA31F5DF95}" destId="{9DDA64A8-BA8E-4677-8ECF-58A54933F758}" srcOrd="1" destOrd="0" presId="urn:microsoft.com/office/officeart/2005/8/layout/hList1"/>
    <dgm:cxn modelId="{21255318-083E-42A5-9895-19F7B6BB6754}" type="presParOf" srcId="{9B6594AB-5495-453B-B6F3-C86FE21B7691}" destId="{89E8A5D7-C9F4-45B7-B803-AA241F4E1939}" srcOrd="3" destOrd="0" presId="urn:microsoft.com/office/officeart/2005/8/layout/hList1"/>
    <dgm:cxn modelId="{99D8AB68-68C9-40BF-8E8D-25FEE1901BE9}" type="presParOf" srcId="{9B6594AB-5495-453B-B6F3-C86FE21B7691}" destId="{D1D728F0-11F3-4609-8D88-43E69B084EE2}" srcOrd="4" destOrd="0" presId="urn:microsoft.com/office/officeart/2005/8/layout/hList1"/>
    <dgm:cxn modelId="{3DCC4357-7324-45EA-A0B1-1095D7561696}" type="presParOf" srcId="{D1D728F0-11F3-4609-8D88-43E69B084EE2}" destId="{1EE1C16C-7B05-4877-911F-D8E4901CF1D7}" srcOrd="0" destOrd="0" presId="urn:microsoft.com/office/officeart/2005/8/layout/hList1"/>
    <dgm:cxn modelId="{61BCB8AF-4B60-4004-802F-6ED13B57017D}" type="presParOf" srcId="{D1D728F0-11F3-4609-8D88-43E69B084EE2}" destId="{7705B2CD-7CA8-471E-ACC8-CA48D52F8540}" srcOrd="1" destOrd="0" presId="urn:microsoft.com/office/officeart/2005/8/layout/hList1"/>
    <dgm:cxn modelId="{4AE15B51-DE64-44DF-8A47-1E8FD6F23DFC}" type="presParOf" srcId="{9B6594AB-5495-453B-B6F3-C86FE21B7691}" destId="{FAFD12DA-2F68-42C0-A272-610C3F9E3376}" srcOrd="5" destOrd="0" presId="urn:microsoft.com/office/officeart/2005/8/layout/hList1"/>
    <dgm:cxn modelId="{3DB2D7FD-16E7-4053-8300-D5DB78573866}" type="presParOf" srcId="{9B6594AB-5495-453B-B6F3-C86FE21B7691}" destId="{96D01612-08AA-4AD6-A09D-578A88C2760A}" srcOrd="6" destOrd="0" presId="urn:microsoft.com/office/officeart/2005/8/layout/hList1"/>
    <dgm:cxn modelId="{2A68071D-E0A3-4914-B56A-53239E65AD0F}" type="presParOf" srcId="{96D01612-08AA-4AD6-A09D-578A88C2760A}" destId="{1BB8B8EB-C162-4670-B732-68DDA299C5F4}" srcOrd="0" destOrd="0" presId="urn:microsoft.com/office/officeart/2005/8/layout/hList1"/>
    <dgm:cxn modelId="{60F73784-018B-44AC-BD7E-D32BE95B222F}" type="presParOf" srcId="{96D01612-08AA-4AD6-A09D-578A88C2760A}" destId="{E31EF795-6069-422D-B4CF-28F2D317DDB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9DD2F-F12E-483A-99F0-1BB171ADBFE0}">
      <dsp:nvSpPr>
        <dsp:cNvPr id="0" name=""/>
        <dsp:cNvSpPr/>
      </dsp:nvSpPr>
      <dsp:spPr>
        <a:xfrm>
          <a:off x="3055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 err="1"/>
            <a:t>Technological</a:t>
          </a:r>
          <a:r>
            <a:rPr lang="fr-BE" sz="1500" kern="1200" dirty="0"/>
            <a:t> aspects</a:t>
          </a:r>
        </a:p>
      </dsp:txBody>
      <dsp:txXfrm>
        <a:off x="3055" y="1297822"/>
        <a:ext cx="1837531" cy="517222"/>
      </dsp:txXfrm>
    </dsp:sp>
    <dsp:sp modelId="{3C5EF303-9976-40D9-BC72-46BE41DE1ABB}">
      <dsp:nvSpPr>
        <dsp:cNvPr id="0" name=""/>
        <dsp:cNvSpPr/>
      </dsp:nvSpPr>
      <dsp:spPr>
        <a:xfrm>
          <a:off x="3055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Innovative nature of the SIP 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Technological challenges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Competence of the team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Coherence and realism of the workplan and budget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3055" y="1815044"/>
        <a:ext cx="1837531" cy="2305800"/>
      </dsp:txXfrm>
    </dsp:sp>
    <dsp:sp modelId="{BF15F94E-E0B1-4A0F-A0EC-991429193F2B}">
      <dsp:nvSpPr>
        <dsp:cNvPr id="0" name=""/>
        <dsp:cNvSpPr/>
      </dsp:nvSpPr>
      <dsp:spPr>
        <a:xfrm>
          <a:off x="2097841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/>
            <a:t>Financial </a:t>
          </a:r>
          <a:r>
            <a:rPr lang="fr-BE" sz="1500" kern="1200" dirty="0" err="1"/>
            <a:t>health</a:t>
          </a:r>
          <a:r>
            <a:rPr lang="fr-BE" sz="1500" kern="1200" dirty="0"/>
            <a:t> &amp; business </a:t>
          </a:r>
          <a:r>
            <a:rPr lang="fr-BE" sz="1500" kern="1200" dirty="0" err="1"/>
            <a:t>strategy</a:t>
          </a:r>
          <a:endParaRPr lang="fr-BE" sz="1500" kern="1200" dirty="0"/>
        </a:p>
      </dsp:txBody>
      <dsp:txXfrm>
        <a:off x="2097841" y="1297822"/>
        <a:ext cx="1837531" cy="517222"/>
      </dsp:txXfrm>
    </dsp:sp>
    <dsp:sp modelId="{9DDA64A8-BA8E-4677-8ECF-58A54933F758}">
      <dsp:nvSpPr>
        <dsp:cNvPr id="0" name=""/>
        <dsp:cNvSpPr/>
      </dsp:nvSpPr>
      <dsp:spPr>
        <a:xfrm>
          <a:off x="2097841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500" b="0" i="0" u="none" kern="1200" baseline="0" dirty="0"/>
            <a:t>Financial health</a:t>
          </a:r>
          <a:endParaRPr lang="fr-B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/>
            <a:t>Coherence of the global strategy and business plan in the </a:t>
          </a:r>
          <a:r>
            <a:rPr lang="en-US" sz="1500" b="1" i="0" u="none" kern="1200" baseline="0" dirty="0"/>
            <a:t>context of economic transition </a:t>
          </a:r>
          <a:endParaRPr lang="fr-BE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i="0" u="none" kern="1200" baseline="0" dirty="0"/>
            <a:t>Quality and relevance of the financial plan</a:t>
          </a:r>
          <a:endParaRPr lang="fr-BE" sz="1500" kern="1200" dirty="0"/>
        </a:p>
      </dsp:txBody>
      <dsp:txXfrm>
        <a:off x="2097841" y="1815044"/>
        <a:ext cx="1837531" cy="2305800"/>
      </dsp:txXfrm>
    </dsp:sp>
    <dsp:sp modelId="{1EE1C16C-7B05-4877-911F-D8E4901CF1D7}">
      <dsp:nvSpPr>
        <dsp:cNvPr id="0" name=""/>
        <dsp:cNvSpPr/>
      </dsp:nvSpPr>
      <dsp:spPr>
        <a:xfrm>
          <a:off x="4192627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500" kern="1200" dirty="0"/>
            <a:t>Transversal aspects</a:t>
          </a:r>
        </a:p>
      </dsp:txBody>
      <dsp:txXfrm>
        <a:off x="4192627" y="1297822"/>
        <a:ext cx="1837531" cy="517222"/>
      </dsp:txXfrm>
    </dsp:sp>
    <dsp:sp modelId="{7705B2CD-7CA8-471E-ACC8-CA48D52F8540}">
      <dsp:nvSpPr>
        <dsp:cNvPr id="0" name=""/>
        <dsp:cNvSpPr/>
      </dsp:nvSpPr>
      <dsp:spPr>
        <a:xfrm>
          <a:off x="4192627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Strategic character of the SIP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altLang="fr-FR" sz="1500" b="0" i="0" u="none" kern="1200" baseline="0" noProof="0" dirty="0">
              <a:solidFill>
                <a:srgbClr val="203B87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/>
              <a:ea typeface="+mn-ea"/>
              <a:cs typeface="+mn-cs"/>
            </a:rPr>
            <a:t>(Formal) quality of the application</a:t>
          </a:r>
          <a:endParaRPr lang="fr-BE" sz="1500" b="0" i="0" u="none" kern="1200" baseline="0" dirty="0">
            <a:solidFill>
              <a:srgbClr val="203B87">
                <a:hueOff val="0"/>
                <a:satOff val="0"/>
                <a:lumOff val="0"/>
                <a:alphaOff val="0"/>
              </a:srgbClr>
            </a:solidFill>
            <a:latin typeface="Arial" panose="020B0604020202020204"/>
            <a:ea typeface="+mn-ea"/>
            <a:cs typeface="+mn-cs"/>
          </a:endParaRPr>
        </a:p>
      </dsp:txBody>
      <dsp:txXfrm>
        <a:off x="4192627" y="1815044"/>
        <a:ext cx="1837531" cy="2305800"/>
      </dsp:txXfrm>
    </dsp:sp>
    <dsp:sp modelId="{1BB8B8EB-C162-4670-B732-68DDA299C5F4}">
      <dsp:nvSpPr>
        <dsp:cNvPr id="0" name=""/>
        <dsp:cNvSpPr/>
      </dsp:nvSpPr>
      <dsp:spPr>
        <a:xfrm>
          <a:off x="6287412" y="1297822"/>
          <a:ext cx="1837531" cy="517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fr-FR" sz="1500" b="0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rPr>
            <a:t>Impact on the Brussels Region </a:t>
          </a:r>
          <a:endParaRPr lang="fr-BE" altLang="nl-BE" sz="1500" kern="1200" dirty="0">
            <a:solidFill>
              <a:schemeClr val="bg1"/>
            </a:solidFill>
          </a:endParaRPr>
        </a:p>
      </dsp:txBody>
      <dsp:txXfrm>
        <a:off x="6287412" y="1297822"/>
        <a:ext cx="1837531" cy="517222"/>
      </dsp:txXfrm>
    </dsp:sp>
    <dsp:sp modelId="{E31EF795-6069-422D-B4CF-28F2D317DDB5}">
      <dsp:nvSpPr>
        <dsp:cNvPr id="0" name=""/>
        <dsp:cNvSpPr/>
      </dsp:nvSpPr>
      <dsp:spPr>
        <a:xfrm>
          <a:off x="6287412" y="1815044"/>
          <a:ext cx="1837531" cy="2305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Social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Environnement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500" kern="1200" dirty="0"/>
            <a:t>Local </a:t>
          </a:r>
          <a:r>
            <a:rPr lang="fr-BE" sz="1500" kern="1200" dirty="0" err="1"/>
            <a:t>ecosysteme</a:t>
          </a:r>
          <a:endParaRPr lang="fr-BE" sz="1500" kern="1200" dirty="0"/>
        </a:p>
      </dsp:txBody>
      <dsp:txXfrm>
        <a:off x="6287412" y="1815044"/>
        <a:ext cx="1837531" cy="2305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48BA2-2952-F74D-B111-6A4293771C11}" type="datetimeFigureOut">
              <a:rPr lang="fr-FR" smtClean="0"/>
              <a:t>14/05/2024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F1183-4C2B-0542-9B1C-C4C3AA4335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705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fr.linkedin.com/company/innoviris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hyperlink" Target="http://www.innoviris.brussels/" TargetMode="External"/><Relationship Id="rId5" Type="http://schemas.openxmlformats.org/officeDocument/2006/relationships/hyperlink" Target="https://www.facebook.com/innoviris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witter.com/Innoviris" TargetMode="Externa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hyperlink" Target="https://fr.linkedin.com/company/innoviris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hyperlink" Target="http://www.innoviris.brussels/" TargetMode="External"/><Relationship Id="rId5" Type="http://schemas.openxmlformats.org/officeDocument/2006/relationships/hyperlink" Target="https://www.facebook.com/innoviris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witter.com/Innoviris" TargetMode="Externa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7EDDB30-E2C4-9A4F-8796-2856873A40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41274" y="2830399"/>
            <a:ext cx="4140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82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2275785"/>
            <a:ext cx="11090275" cy="400110"/>
          </a:xfrm>
          <a:prstGeom prst="rect">
            <a:avLst/>
          </a:prstGeom>
        </p:spPr>
        <p:txBody>
          <a:bodyPr numCol="2" spcCol="720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2 colonnes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F56ABD3-A8C7-F24A-8F71-6628D05740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576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8413" y="1893400"/>
            <a:ext cx="5292725" cy="400110"/>
          </a:xfrm>
          <a:prstGeom prst="rect">
            <a:avLst/>
          </a:prstGeom>
        </p:spPr>
        <p:txBody>
          <a:bodyPr numCol="1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1 colonnes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1884305"/>
            <a:ext cx="529272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D4119B6-8DE6-CD49-AE23-E2E06A598F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7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2275785"/>
            <a:ext cx="5292725" cy="707886"/>
          </a:xfrm>
          <a:prstGeom prst="rect">
            <a:avLst/>
          </a:prstGeom>
        </p:spPr>
        <p:txBody>
          <a:bodyPr numCol="1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Texte sur 1 colonne</a:t>
            </a:r>
          </a:p>
          <a:p>
            <a:pPr lvl="0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4C8EC9-B726-F84D-B5CA-8B4579490D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1252538"/>
            <a:ext cx="529272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6" name="Espace réservé du tableau 5">
            <a:extLst>
              <a:ext uri="{FF2B5EF4-FFF2-40B4-BE49-F238E27FC236}">
                <a16:creationId xmlns:a16="http://schemas.microsoft.com/office/drawing/2014/main" id="{9DFC72F2-4498-804F-86B5-CAD6F52A319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348413" y="1262063"/>
            <a:ext cx="5292725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5DCBF71-66A3-8D49-8382-EC2FC04EA8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60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E6D1F0B-0328-2E4E-9B9D-D115E20D76B0}"/>
              </a:ext>
            </a:extLst>
          </p:cNvPr>
          <p:cNvSpPr/>
          <p:nvPr userDrawn="1"/>
        </p:nvSpPr>
        <p:spPr>
          <a:xfrm>
            <a:off x="5843589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F4E257-1F51-2A40-8607-10A926CA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863" y="2951946"/>
            <a:ext cx="5292725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11" name="Espace réservé de l’image 9">
            <a:extLst>
              <a:ext uri="{FF2B5EF4-FFF2-40B4-BE49-F238E27FC236}">
                <a16:creationId xmlns:a16="http://schemas.microsoft.com/office/drawing/2014/main" id="{BD3F37C1-8BF2-2748-BB17-7DB9BE172E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8413" y="180340"/>
            <a:ext cx="5588000" cy="6440488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053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149" y="2951946"/>
            <a:ext cx="4374153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CB1108-BF00-6C42-9F9A-FD2D945E7CA1}"/>
              </a:ext>
            </a:extLst>
          </p:cNvPr>
          <p:cNvSpPr/>
          <p:nvPr userDrawn="1"/>
        </p:nvSpPr>
        <p:spPr>
          <a:xfrm>
            <a:off x="5843588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contenu 6">
            <a:extLst>
              <a:ext uri="{FF2B5EF4-FFF2-40B4-BE49-F238E27FC236}">
                <a16:creationId xmlns:a16="http://schemas.microsoft.com/office/drawing/2014/main" id="{024E664E-E542-384E-A1E3-C14E0730BF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48413" y="549275"/>
            <a:ext cx="5292725" cy="5759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7319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3FCE815F-3BC4-8D4E-AD85-11ADDF8D58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0149" y="2951946"/>
            <a:ext cx="4374153" cy="954107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defRPr b="0"/>
            </a:lvl1pPr>
          </a:lstStyle>
          <a:p>
            <a:pPr lvl="0"/>
            <a:r>
              <a:rPr lang="fr-FR" dirty="0"/>
              <a:t>Titre ou </a:t>
            </a:r>
            <a:br>
              <a:rPr lang="fr-FR" dirty="0"/>
            </a:br>
            <a:r>
              <a:rPr lang="fr-FR" dirty="0"/>
              <a:t>texte mis en exergue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CB1108-BF00-6C42-9F9A-FD2D945E7CA1}"/>
              </a:ext>
            </a:extLst>
          </p:cNvPr>
          <p:cNvSpPr/>
          <p:nvPr userDrawn="1"/>
        </p:nvSpPr>
        <p:spPr>
          <a:xfrm>
            <a:off x="5843588" y="0"/>
            <a:ext cx="6348412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contenu 6">
            <a:extLst>
              <a:ext uri="{FF2B5EF4-FFF2-40B4-BE49-F238E27FC236}">
                <a16:creationId xmlns:a16="http://schemas.microsoft.com/office/drawing/2014/main" id="{024E664E-E542-384E-A1E3-C14E0730BF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48413" y="549275"/>
            <a:ext cx="5292725" cy="5759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66696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_1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7EDDB30-E2C4-9A4F-8796-2856873A40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41274" y="2830399"/>
            <a:ext cx="4140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1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_2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89CB99D1-E96F-7446-80DF-DE1E6E8F5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96075DD7-2D11-274E-BD86-DCD9C80DD5C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4119184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FFD8E1-8D1F-3A4D-A360-F124BCCB8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B85DF41-6ED1-E54E-9B45-090EF116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7D3354F-ABB9-BC42-AB6E-EE4D4B8D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80B7791-033F-2944-B303-DF1B40417C8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42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_Ani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8620" y="-8882204"/>
            <a:ext cx="14910118" cy="225613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F64B82-2869-1D44-96CD-5CA3174B1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29400" y="-9584285"/>
            <a:ext cx="15094089" cy="2257550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71EA5CB-B210-4949-81E7-00FD69AE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3" y="2133028"/>
            <a:ext cx="5132590" cy="4724972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4"/>
              </a:buBlip>
              <a:defRPr sz="2000"/>
            </a:lvl1pPr>
            <a:lvl2pPr marL="685800" indent="-228600">
              <a:buFontTx/>
              <a:buBlip>
                <a:blip r:embed="rId4"/>
              </a:buBlip>
              <a:defRPr sz="2000"/>
            </a:lvl2pPr>
            <a:lvl3pPr marL="1143000" indent="-228600">
              <a:buFontTx/>
              <a:buBlip>
                <a:blip r:embed="rId4"/>
              </a:buBlip>
              <a:defRPr sz="2000"/>
            </a:lvl3pPr>
            <a:lvl4pPr marL="1600200" indent="-228600">
              <a:buFontTx/>
              <a:buBlip>
                <a:blip r:embed="rId4"/>
              </a:buBlip>
              <a:defRPr sz="2000"/>
            </a:lvl4pPr>
            <a:lvl5pPr marL="2057400" indent="-228600">
              <a:buFontTx/>
              <a:buBlip>
                <a:blip r:embed="rId4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CE409242-D77E-E74C-A3DE-4DC62D8B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1015" y="43202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69C05785-FC50-7E40-A259-2CB9B349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E3126C7-03FD-9A4E-836E-3959FE1D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657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432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6188" y="-4445252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</p:spTree>
    <p:extLst>
      <p:ext uri="{BB962C8B-B14F-4D97-AF65-F5344CB8AC3E}">
        <p14:creationId xmlns:p14="http://schemas.microsoft.com/office/powerpoint/2010/main" val="3538900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ueil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7CE1500A-023E-6E48-8229-671C745A5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90797" y="332656"/>
            <a:ext cx="4166147" cy="6231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FA78CE-3DC0-8140-BD3B-A4AD38BBE2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03427" y="332656"/>
            <a:ext cx="4117948" cy="623110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A0B9E01-F445-8D44-86C9-0F540885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36412717-50D2-664B-BD2C-1CD73DC1CB6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4119184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39690CF-EF5A-0A4C-ADDF-DEA042DC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E16DF8-BD37-2948-95EE-0672378E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ACE3AB-257D-004D-986C-1F717A5D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9A4D9E3-17DB-EA44-BBAB-4EBDAF5C97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40713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86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4105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6625" y="-4528738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</p:spTree>
    <p:extLst>
      <p:ext uri="{BB962C8B-B14F-4D97-AF65-F5344CB8AC3E}">
        <p14:creationId xmlns:p14="http://schemas.microsoft.com/office/powerpoint/2010/main" val="852568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345278" y="-2221063"/>
            <a:ext cx="7050155" cy="10668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3B9507-D59D-9342-9BF7-BD208A32D7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743723" y="-2093357"/>
            <a:ext cx="6961906" cy="1041258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76EA541-BDF6-2A45-9C4C-A95636345E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13523" y="2602811"/>
            <a:ext cx="3457606" cy="1665166"/>
          </a:xfrm>
          <a:prstGeom prst="rect">
            <a:avLst/>
          </a:prstGeom>
        </p:spPr>
      </p:pic>
      <p:sp>
        <p:nvSpPr>
          <p:cNvPr id="32" name="Espace réservé du contenu 2">
            <a:extLst>
              <a:ext uri="{FF2B5EF4-FFF2-40B4-BE49-F238E27FC236}">
                <a16:creationId xmlns:a16="http://schemas.microsoft.com/office/drawing/2014/main" id="{C7FF79C7-16F8-C04B-8065-D031F028F37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99276" y="2613223"/>
            <a:ext cx="4671054" cy="7161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Nom Prénom</a:t>
            </a:r>
          </a:p>
        </p:txBody>
      </p:sp>
      <p:sp>
        <p:nvSpPr>
          <p:cNvPr id="33" name="Espace réservé du texte 10">
            <a:extLst>
              <a:ext uri="{FF2B5EF4-FFF2-40B4-BE49-F238E27FC236}">
                <a16:creationId xmlns:a16="http://schemas.microsoft.com/office/drawing/2014/main" id="{A14C31F8-F007-EC45-81FF-C4AA54B6F0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9274" y="3283156"/>
            <a:ext cx="4698215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lvl="0"/>
            <a:r>
              <a:rPr lang="fr-FR" dirty="0" err="1"/>
              <a:t>nom@innoviris.be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+32 (2) 000 00 00</a:t>
            </a:r>
          </a:p>
        </p:txBody>
      </p:sp>
      <p:pic>
        <p:nvPicPr>
          <p:cNvPr id="34" name="Image 33">
            <a:hlinkClick r:id="rId5"/>
            <a:extLst>
              <a:ext uri="{FF2B5EF4-FFF2-40B4-BE49-F238E27FC236}">
                <a16:creationId xmlns:a16="http://schemas.microsoft.com/office/drawing/2014/main" id="{6778FF2E-C579-2942-BB1C-777715F1DA9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912351" y="5201131"/>
            <a:ext cx="296232" cy="296232"/>
          </a:xfrm>
          <a:prstGeom prst="rect">
            <a:avLst/>
          </a:prstGeom>
        </p:spPr>
      </p:pic>
      <p:pic>
        <p:nvPicPr>
          <p:cNvPr id="35" name="Image 34">
            <a:hlinkClick r:id="rId7"/>
            <a:extLst>
              <a:ext uri="{FF2B5EF4-FFF2-40B4-BE49-F238E27FC236}">
                <a16:creationId xmlns:a16="http://schemas.microsoft.com/office/drawing/2014/main" id="{02379D48-BD0D-7640-A619-8D1E44C96B9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453846" y="5211291"/>
            <a:ext cx="296232" cy="296232"/>
          </a:xfrm>
          <a:prstGeom prst="rect">
            <a:avLst/>
          </a:prstGeom>
        </p:spPr>
      </p:pic>
      <p:pic>
        <p:nvPicPr>
          <p:cNvPr id="36" name="Image 35">
            <a:hlinkClick r:id="rId9"/>
            <a:extLst>
              <a:ext uri="{FF2B5EF4-FFF2-40B4-BE49-F238E27FC236}">
                <a16:creationId xmlns:a16="http://schemas.microsoft.com/office/drawing/2014/main" id="{275ED9A5-406F-8346-B744-D25772AC071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07913" y="5211291"/>
            <a:ext cx="296232" cy="296232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65D2495E-2173-454D-BFFB-02532449DED1}"/>
              </a:ext>
            </a:extLst>
          </p:cNvPr>
          <p:cNvSpPr txBox="1"/>
          <p:nvPr userDrawn="1"/>
        </p:nvSpPr>
        <p:spPr>
          <a:xfrm>
            <a:off x="6899275" y="4441069"/>
            <a:ext cx="249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err="1"/>
              <a:t>Innoviris.brussels</a:t>
            </a:r>
            <a:endParaRPr lang="fr-FR" sz="1800" b="1" dirty="0">
              <a:solidFill>
                <a:schemeClr val="tx1"/>
              </a:solidFill>
              <a:hlinkClick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r-FR" sz="1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www.innoviris.brussels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95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0FC639-ECCC-1848-A576-9D4FC71B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DDB810-AA0A-8144-A2FE-236D5F6D7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fund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future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3B9F1B5-44B5-3040-9D86-2E2990CC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219EC14-D408-3E4F-8148-EC124975FB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6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88620" y="-8868556"/>
            <a:ext cx="14910118" cy="225613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F64B82-2869-1D44-96CD-5CA3174B10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9240" y="-9560477"/>
            <a:ext cx="15094089" cy="2257550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71EA5CB-B210-4949-81E7-00FD69AE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2" y="2133028"/>
            <a:ext cx="5292725" cy="3651546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4"/>
              </a:buBlip>
              <a:defRPr sz="2400"/>
            </a:lvl1pPr>
            <a:lvl2pPr marL="685800" indent="-228600">
              <a:buFontTx/>
              <a:buBlip>
                <a:blip r:embed="rId4"/>
              </a:buBlip>
              <a:defRPr sz="2000"/>
            </a:lvl2pPr>
            <a:lvl3pPr marL="1143000" indent="-228600">
              <a:buFontTx/>
              <a:buBlip>
                <a:blip r:embed="rId4"/>
              </a:buBlip>
              <a:defRPr sz="2000"/>
            </a:lvl3pPr>
            <a:lvl4pPr marL="1600200" indent="-228600">
              <a:buFontTx/>
              <a:buBlip>
                <a:blip r:embed="rId4"/>
              </a:buBlip>
              <a:defRPr sz="2000"/>
            </a:lvl4pPr>
            <a:lvl5pPr marL="2057400" indent="-228600">
              <a:buFontTx/>
              <a:buBlip>
                <a:blip r:embed="rId4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0863" y="6140713"/>
            <a:ext cx="2580121" cy="195308"/>
          </a:xfrm>
          <a:prstGeom prst="rect">
            <a:avLst/>
          </a:prstGeom>
        </p:spPr>
      </p:pic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053B2486-7924-C341-BB29-06DC027D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855" y="44218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10947A82-86C1-1B46-B5FF-FC6275B1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E2392BA4-CBFE-5146-A637-9B26B1AD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381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2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03B3FE72-1BE3-D742-94CC-DE243D040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11" name="Espace réservé de la date 10">
            <a:extLst>
              <a:ext uri="{FF2B5EF4-FFF2-40B4-BE49-F238E27FC236}">
                <a16:creationId xmlns:a16="http://schemas.microsoft.com/office/drawing/2014/main" id="{EFB3B799-1F13-DD4F-B69E-40AA0601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0AC55CF4-337C-CC4B-806D-AA5CAD07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15" name="Espace réservé du numéro de diapositive 14">
            <a:extLst>
              <a:ext uri="{FF2B5EF4-FFF2-40B4-BE49-F238E27FC236}">
                <a16:creationId xmlns:a16="http://schemas.microsoft.com/office/drawing/2014/main" id="{EE36C995-968C-4647-9ACE-1AF11A00F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E093289-069B-5844-8E34-5E66D7E2D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77" y="2099632"/>
            <a:ext cx="3435224" cy="13255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D018237A-3C74-ED4A-9BA0-F4EC68D5D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412" y="2133028"/>
            <a:ext cx="5292725" cy="3532276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3"/>
              </a:buBlip>
              <a:defRPr sz="2400"/>
            </a:lvl1pPr>
            <a:lvl2pPr marL="685800" indent="-228600">
              <a:buFontTx/>
              <a:buBlip>
                <a:blip r:embed="rId3"/>
              </a:buBlip>
              <a:defRPr sz="2000"/>
            </a:lvl2pPr>
            <a:lvl3pPr marL="1143000" indent="-228600">
              <a:buFontTx/>
              <a:buBlip>
                <a:blip r:embed="rId3"/>
              </a:buBlip>
              <a:defRPr sz="2000"/>
            </a:lvl3pPr>
            <a:lvl4pPr marL="1600200" indent="-228600">
              <a:buFontTx/>
              <a:buBlip>
                <a:blip r:embed="rId3"/>
              </a:buBlip>
              <a:defRPr sz="2000"/>
            </a:lvl4pPr>
            <a:lvl5pPr marL="2057400" indent="-228600">
              <a:buFontTx/>
              <a:buBlip>
                <a:blip r:embed="rId3"/>
              </a:buBlip>
              <a:defRPr sz="20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15059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47" userDrawn="1">
          <p15:clr>
            <a:srgbClr val="FBAE40"/>
          </p15:clr>
        </p15:guide>
        <p15:guide id="2" pos="7333" userDrawn="1">
          <p15:clr>
            <a:srgbClr val="FBAE40"/>
          </p15:clr>
        </p15:guide>
        <p15:guide id="3" orient="horz" pos="346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1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648165-5DE4-2149-AAC6-C49C27E00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1709738"/>
            <a:ext cx="11090275" cy="2272715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r-FR" dirty="0"/>
              <a:t>Titre 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20A4707-1F21-7E49-AD1B-2FCD7AF8C1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432" y="2329262"/>
            <a:ext cx="5985809" cy="90574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DE12CE6-614F-834C-9A40-D783E1B3C5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6188" y="-4637756"/>
            <a:ext cx="6055870" cy="9057475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4E5C22-C277-6947-842E-DADBE7DE97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8345" y="3999916"/>
            <a:ext cx="8690578" cy="15001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Sous-titre 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0B73C9-19E8-A648-94B7-C05962BFAF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230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_stat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FD0A8BB4-82CC-CD43-ABF0-B3BBB71BA8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345278" y="-2221063"/>
            <a:ext cx="7050155" cy="10668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33B9507-D59D-9342-9BF7-BD208A32D7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65906" y="-2060895"/>
            <a:ext cx="6961906" cy="10412588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C34CA-2682-3041-91F5-7D0B2C67C6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99276" y="2613223"/>
            <a:ext cx="4671054" cy="7161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r-FR" dirty="0"/>
              <a:t>Nom Prénom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76EA541-BDF6-2A45-9C4C-A95636345E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13523" y="2602811"/>
            <a:ext cx="3457606" cy="1665166"/>
          </a:xfrm>
          <a:prstGeom prst="rect">
            <a:avLst/>
          </a:prstGeom>
        </p:spPr>
      </p:pic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B2BC9518-F2AE-C046-B81A-B33EB16950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9274" y="3283156"/>
            <a:ext cx="4698215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/>
            </a:lvl1pPr>
          </a:lstStyle>
          <a:p>
            <a:pPr lvl="0"/>
            <a:r>
              <a:rPr lang="fr-FR" dirty="0" err="1"/>
              <a:t>nom@innoviris.be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+32 (2) 000 00 00</a:t>
            </a:r>
          </a:p>
        </p:txBody>
      </p:sp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A5543DD3-DFF7-8E41-8365-ADAC9B9E743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912351" y="5201131"/>
            <a:ext cx="296232" cy="296232"/>
          </a:xfrm>
          <a:prstGeom prst="rect">
            <a:avLst/>
          </a:prstGeom>
        </p:spPr>
      </p:pic>
      <p:pic>
        <p:nvPicPr>
          <p:cNvPr id="19" name="Image 18">
            <a:hlinkClick r:id="rId7"/>
            <a:extLst>
              <a:ext uri="{FF2B5EF4-FFF2-40B4-BE49-F238E27FC236}">
                <a16:creationId xmlns:a16="http://schemas.microsoft.com/office/drawing/2014/main" id="{014A1A1A-93EE-7B46-87B6-3D9647BB687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453846" y="5211291"/>
            <a:ext cx="296232" cy="296232"/>
          </a:xfrm>
          <a:prstGeom prst="rect">
            <a:avLst/>
          </a:prstGeom>
        </p:spPr>
      </p:pic>
      <p:pic>
        <p:nvPicPr>
          <p:cNvPr id="21" name="Image 20">
            <a:hlinkClick r:id="rId9"/>
            <a:extLst>
              <a:ext uri="{FF2B5EF4-FFF2-40B4-BE49-F238E27FC236}">
                <a16:creationId xmlns:a16="http://schemas.microsoft.com/office/drawing/2014/main" id="{FDE1A549-75AD-E240-A8C1-30B4FF45B76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007913" y="5211291"/>
            <a:ext cx="296232" cy="29623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A233557-B6F8-ED41-84C2-2DA04BB3BE2D}"/>
              </a:ext>
            </a:extLst>
          </p:cNvPr>
          <p:cNvSpPr txBox="1"/>
          <p:nvPr userDrawn="1"/>
        </p:nvSpPr>
        <p:spPr>
          <a:xfrm>
            <a:off x="6899275" y="4441069"/>
            <a:ext cx="2497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dirty="0" err="1"/>
              <a:t>Innoviris.brussels</a:t>
            </a:r>
            <a:endParaRPr lang="fr-FR" sz="1800" b="1" dirty="0">
              <a:solidFill>
                <a:schemeClr val="tx1"/>
              </a:solidFill>
              <a:hlinkClick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fr-FR" sz="1400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www.innoviris.brussels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1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347">
          <p15:clr>
            <a:srgbClr val="FBAE40"/>
          </p15:clr>
        </p15:guide>
        <p15:guide id="2" pos="733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974">
          <p15:clr>
            <a:srgbClr val="FBAE40"/>
          </p15:clr>
        </p15:guide>
        <p15:guide id="5" pos="3840">
          <p15:clr>
            <a:srgbClr val="FBAE40"/>
          </p15:clr>
        </p15:guide>
        <p15:guide id="6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2F124-3E66-6449-B081-A64084102BC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0DE572-8B7E-F34D-8959-1CC5BE25A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616020-8F2B-F147-BF2D-F6F4B8BE657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62ABB50-7854-424D-8728-C14CC2ECE4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E5EB4078-83E6-F24F-A9E4-485BB96B04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2266950"/>
            <a:ext cx="11090275" cy="204158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C102F1C2-9A30-884F-8E2C-77B32CE8D2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buNone/>
              <a:defRPr sz="3000" b="1"/>
            </a:lvl1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359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introdu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14B4CCD6-EC52-1548-919F-B07DF9A765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0863" y="6113417"/>
            <a:ext cx="2580121" cy="195308"/>
          </a:xfrm>
          <a:prstGeom prst="rect">
            <a:avLst/>
          </a:prstGeom>
        </p:spPr>
      </p:pic>
      <p:sp>
        <p:nvSpPr>
          <p:cNvPr id="29" name="Espace réservé de la date 28">
            <a:extLst>
              <a:ext uri="{FF2B5EF4-FFF2-40B4-BE49-F238E27FC236}">
                <a16:creationId xmlns:a16="http://schemas.microsoft.com/office/drawing/2014/main" id="{468D9B1B-D839-4045-9567-4A3EB4A7B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0" name="Espace réservé du pied de page 29">
            <a:extLst>
              <a:ext uri="{FF2B5EF4-FFF2-40B4-BE49-F238E27FC236}">
                <a16:creationId xmlns:a16="http://schemas.microsoft.com/office/drawing/2014/main" id="{82831B55-72A2-6540-8C67-812927CB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31" name="Espace réservé du numéro de diapositive 30">
            <a:extLst>
              <a:ext uri="{FF2B5EF4-FFF2-40B4-BE49-F238E27FC236}">
                <a16:creationId xmlns:a16="http://schemas.microsoft.com/office/drawing/2014/main" id="{0570FF33-300E-1744-8DA1-8CBE4B97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6CEAAB-BCF4-464F-8F65-D605BF5E8C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758950"/>
            <a:ext cx="11090275" cy="2041585"/>
          </a:xfrm>
          <a:prstGeom prst="rect">
            <a:avLst/>
          </a:prstGeom>
        </p:spPr>
        <p:txBody>
          <a:bodyPr>
            <a:spAutoFit/>
          </a:bodyPr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4F1A51B-0BF9-1A4A-8B0F-778EC434E4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0803" y="6156959"/>
            <a:ext cx="2004896" cy="15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08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ED7A25-32D7-5F44-A927-A7712202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8" y="27662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BDA15B-445E-1143-82DB-E63F73A94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1015" y="4320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4C71C9-6B89-AC4E-81D8-5442F4EAD86E}" type="datetime1">
              <a:rPr lang="fr-BE" smtClean="0"/>
              <a:pPr/>
              <a:t>14-05-24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0C03A6-112B-1642-937E-AD14B29A7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1874" y="607646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fund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future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118BE-2717-9347-B8E2-93698DA39E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7983" y="4325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996B777-8228-8D4E-9F4B-46AF1017039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839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72" r:id="rId3"/>
    <p:sldLayoutId id="2147483670" r:id="rId4"/>
    <p:sldLayoutId id="2147483650" r:id="rId5"/>
    <p:sldLayoutId id="2147483671" r:id="rId6"/>
    <p:sldLayoutId id="2147483681" r:id="rId7"/>
    <p:sldLayoutId id="2147483680" r:id="rId8"/>
    <p:sldLayoutId id="2147483651" r:id="rId9"/>
    <p:sldLayoutId id="2147483673" r:id="rId10"/>
    <p:sldLayoutId id="2147483677" r:id="rId11"/>
    <p:sldLayoutId id="2147483675" r:id="rId12"/>
    <p:sldLayoutId id="2147483674" r:id="rId13"/>
    <p:sldLayoutId id="2147483678" r:id="rId14"/>
    <p:sldLayoutId id="2147483679" r:id="rId15"/>
    <p:sldLayoutId id="2147483664" r:id="rId16"/>
    <p:sldLayoutId id="2147483665" r:id="rId17"/>
    <p:sldLayoutId id="2147483666" r:id="rId18"/>
    <p:sldLayoutId id="2147483662" r:id="rId19"/>
    <p:sldLayoutId id="2147483676" r:id="rId20"/>
    <p:sldLayoutId id="2147483667" r:id="rId2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3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3681" userDrawn="1">
          <p15:clr>
            <a:srgbClr val="F26B43"/>
          </p15:clr>
        </p15:guide>
        <p15:guide id="6" pos="39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mailto:fbillen@innoviris.brussel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jpe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25F104-A34C-3742-9E58-39A99FB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EAF714-C966-2346-AFBF-A4E0A4A9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02A445-8A2A-DC48-BA57-81592F53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5718870-4F89-A648-87D3-28E2575F1739}"/>
              </a:ext>
            </a:extLst>
          </p:cNvPr>
          <p:cNvSpPr txBox="1">
            <a:spLocks/>
          </p:cNvSpPr>
          <p:nvPr/>
        </p:nvSpPr>
        <p:spPr>
          <a:xfrm>
            <a:off x="1893325" y="2766219"/>
            <a:ext cx="79005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>
                <a:latin typeface=""/>
              </a:rPr>
              <a:t>Innovative</a:t>
            </a:r>
            <a:r>
              <a:rPr lang="fr-FR" dirty="0">
                <a:latin typeface=""/>
              </a:rPr>
              <a:t> Starters </a:t>
            </a:r>
            <a:r>
              <a:rPr lang="fr-FR" dirty="0" err="1">
                <a:latin typeface=""/>
              </a:rPr>
              <a:t>Award</a:t>
            </a:r>
            <a:endParaRPr lang="fr-FR" dirty="0">
              <a:latin typeface=""/>
            </a:endParaRP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A33B1DC8-E995-C64B-B2FB-C8351F5B3D25}"/>
              </a:ext>
            </a:extLst>
          </p:cNvPr>
          <p:cNvSpPr txBox="1">
            <a:spLocks/>
          </p:cNvSpPr>
          <p:nvPr/>
        </p:nvSpPr>
        <p:spPr>
          <a:xfrm>
            <a:off x="1750711" y="3760367"/>
            <a:ext cx="8690578" cy="20505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/>
              <a:t>15 May 2024</a:t>
            </a:r>
          </a:p>
          <a:p>
            <a:r>
              <a:rPr lang="fr-FR" sz="2200" dirty="0"/>
              <a:t>F. Billen – Innoviris</a:t>
            </a:r>
          </a:p>
          <a:p>
            <a:endParaRPr lang="fr-FR" sz="2200" dirty="0"/>
          </a:p>
          <a:p>
            <a:r>
              <a:rPr lang="fr-FR" sz="2200" dirty="0"/>
              <a:t>WELCOME! The </a:t>
            </a:r>
            <a:r>
              <a:rPr lang="fr-FR" sz="2200" dirty="0" err="1"/>
              <a:t>presentation</a:t>
            </a:r>
            <a:r>
              <a:rPr lang="fr-FR" sz="2200" dirty="0"/>
              <a:t> </a:t>
            </a:r>
            <a:r>
              <a:rPr lang="fr-FR" sz="2200" dirty="0" err="1"/>
              <a:t>will</a:t>
            </a:r>
            <a:r>
              <a:rPr lang="fr-FR" sz="2200" dirty="0"/>
              <a:t> start </a:t>
            </a:r>
            <a:r>
              <a:rPr lang="fr-FR" sz="2200" dirty="0" err="1"/>
              <a:t>shortly</a:t>
            </a:r>
            <a:r>
              <a:rPr lang="fr-FR" sz="2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2331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1 – </a:t>
            </a:r>
            <a:r>
              <a:rPr lang="fr-FR" dirty="0" err="1"/>
              <a:t>Eligibility</a:t>
            </a:r>
            <a:r>
              <a:rPr lang="fr-FR" dirty="0"/>
              <a:t> (July)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AAAE65-33B9-445A-B6B6-5C091D6D06FB}"/>
              </a:ext>
            </a:extLst>
          </p:cNvPr>
          <p:cNvSpPr/>
          <p:nvPr/>
        </p:nvSpPr>
        <p:spPr>
          <a:xfrm>
            <a:off x="550862" y="6076467"/>
            <a:ext cx="2199958" cy="349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37814"/>
            <a:ext cx="11090275" cy="5345053"/>
          </a:xfrm>
        </p:spPr>
        <p:txBody>
          <a:bodyPr numCol="1" spcCol="2160000"/>
          <a:lstStyle/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Be an </a:t>
            </a:r>
            <a:r>
              <a:rPr lang="en-US" sz="1800" u="sng" dirty="0"/>
              <a:t>unlisted</a:t>
            </a:r>
            <a:r>
              <a:rPr lang="en-US" sz="1800" dirty="0"/>
              <a:t> </a:t>
            </a:r>
            <a:r>
              <a:rPr lang="en-US" sz="1800" u="sng" dirty="0"/>
              <a:t>small enterprise</a:t>
            </a:r>
            <a:r>
              <a:rPr lang="en-US" sz="1800" dirty="0"/>
              <a:t>, registered </a:t>
            </a:r>
            <a:r>
              <a:rPr lang="en-US" sz="1800" u="sng" dirty="0"/>
              <a:t>&lt; 5 years</a:t>
            </a:r>
            <a:r>
              <a:rPr lang="en-US" sz="1800" dirty="0"/>
              <a:t>, which </a:t>
            </a:r>
            <a:r>
              <a:rPr lang="en-US" sz="1800" u="sng" dirty="0"/>
              <a:t>has not taken over the activity of another enterprise</a:t>
            </a:r>
            <a:r>
              <a:rPr lang="en-US" sz="1800" dirty="0"/>
              <a:t>, </a:t>
            </a:r>
            <a:r>
              <a:rPr lang="en-US" sz="1800" u="sng" dirty="0"/>
              <a:t>has not yet distributed profits</a:t>
            </a:r>
            <a:r>
              <a:rPr lang="en-US" sz="1800" dirty="0"/>
              <a:t>, </a:t>
            </a:r>
            <a:r>
              <a:rPr lang="en-US" sz="1800" u="sng" dirty="0"/>
              <a:t>has not been formed through a merger</a:t>
            </a:r>
            <a:r>
              <a:rPr lang="en-US" sz="1800" dirty="0"/>
              <a:t>.</a:t>
            </a:r>
            <a:endParaRPr lang="en-US" sz="1800" u="sng" dirty="0"/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Your company needs to have been created by the submission deadline (5 July) and on or after 1/1/2020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Prove that you are an </a:t>
            </a:r>
            <a:r>
              <a:rPr lang="en-US" sz="1800" u="sng" dirty="0"/>
              <a:t>innovative enterprise</a:t>
            </a:r>
          </a:p>
          <a:p>
            <a:pPr marL="1028700" lvl="1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b="1" dirty="0"/>
              <a:t>EITHER</a:t>
            </a:r>
            <a:r>
              <a:rPr lang="en-US" sz="1800" dirty="0"/>
              <a:t> By submitting an evaluation by an external expert that you will develop new or substantially improved (compared to the state of the art in your industry) products, processes or services</a:t>
            </a:r>
          </a:p>
          <a:p>
            <a:pPr marL="1028700" lvl="1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b="1" dirty="0"/>
              <a:t>OR</a:t>
            </a:r>
            <a:r>
              <a:rPr lang="en-US" sz="1800" dirty="0"/>
              <a:t> By proving that your R&amp;D costs amount to at least 10% of your total operating costs in at least one of the last three years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offices in Brussels, where the SIP will be undertaken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fulfilled your obligations to the Region if you have previously received a grant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Not be a RISE or ISA laureate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Not be in financial difficulty according to EU law (</a:t>
            </a:r>
            <a:r>
              <a:rPr lang="en-US" sz="1800" u="sng" dirty="0"/>
              <a:t>by the submission deadline</a:t>
            </a:r>
            <a:r>
              <a:rPr lang="en-US" sz="1800" dirty="0"/>
              <a:t>)</a:t>
            </a:r>
          </a:p>
          <a:p>
            <a:pPr marL="342900" indent="-342900">
              <a:spcAft>
                <a:spcPts val="600"/>
              </a:spcAft>
              <a:buBlip>
                <a:blip r:embed="rId2"/>
              </a:buBlip>
            </a:pPr>
            <a:r>
              <a:rPr lang="en-US" sz="1800" dirty="0"/>
              <a:t>Have submitted a complete application (</a:t>
            </a:r>
            <a:r>
              <a:rPr lang="en-US" sz="1800" u="sng" dirty="0"/>
              <a:t>electronic copy only</a:t>
            </a:r>
            <a:r>
              <a:rPr lang="en-US" sz="1800" dirty="0"/>
              <a:t>) by 5 July.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85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1631216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Done in-house at Innoviris, using the same criteria as for the final evaluation</a:t>
            </a:r>
            <a:endParaRPr lang="en-US" u="sng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On the basis of your written application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Goal: identifying the best applications that should move on to the next stage (5-6)</a:t>
            </a: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2 – </a:t>
            </a:r>
            <a:r>
              <a:rPr lang="fr-FR" dirty="0" err="1"/>
              <a:t>Preselection</a:t>
            </a:r>
            <a:r>
              <a:rPr lang="fr-FR" dirty="0"/>
              <a:t> (July)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036FBDA-7289-4820-A72F-DEE26DD021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798295"/>
              </p:ext>
            </p:extLst>
          </p:nvPr>
        </p:nvGraphicFramePr>
        <p:xfrm>
          <a:off x="1963420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01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286232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Jury composed of representatives from Innoviris and other regional institutions (</a:t>
            </a:r>
            <a:r>
              <a:rPr lang="en-US" dirty="0" err="1"/>
              <a:t>Finance.brussels</a:t>
            </a:r>
            <a:r>
              <a:rPr lang="en-US" dirty="0"/>
              <a:t>) + external experts (business angels, technical experts, startup coaches, academic experts)</a:t>
            </a:r>
          </a:p>
          <a:p>
            <a:endParaRPr lang="en-US" u="sng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Short presentation followed by a Q&amp;A session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Same criteria as for the preselection</a:t>
            </a:r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Step</a:t>
            </a:r>
            <a:r>
              <a:rPr lang="fr-FR" dirty="0"/>
              <a:t> 3 – Jury (</a:t>
            </a:r>
            <a:r>
              <a:rPr lang="fr-FR" dirty="0" err="1"/>
              <a:t>September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96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4537139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The application form should contain all necessary information (and it only) -&gt; follow the instructions !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b="1" u="sng" dirty="0"/>
              <a:t>Main sections: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Summary of the application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Info about the company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Financial data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SIP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dirty="0"/>
              <a:t> Market study and valorization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/>
              <a:t>How to </a:t>
            </a:r>
            <a:r>
              <a:rPr lang="fr-FR" dirty="0" err="1"/>
              <a:t>fill</a:t>
            </a:r>
            <a:r>
              <a:rPr lang="fr-FR" dirty="0"/>
              <a:t> in the application </a:t>
            </a:r>
            <a:r>
              <a:rPr lang="fr-FR" dirty="0" err="1"/>
              <a:t>form</a:t>
            </a:r>
            <a:r>
              <a:rPr lang="fr-FR" dirty="0"/>
              <a:t> ? </a:t>
            </a:r>
            <a:r>
              <a:rPr lang="fr-FR" dirty="0" err="1"/>
              <a:t>Do’s</a:t>
            </a:r>
            <a:r>
              <a:rPr lang="fr-FR" dirty="0"/>
              <a:t> and </a:t>
            </a:r>
            <a:r>
              <a:rPr lang="fr-FR" dirty="0" err="1"/>
              <a:t>Don’ts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4315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619076"/>
            <a:ext cx="11090275" cy="5165144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b="1" dirty="0"/>
              <a:t>Explain the context of the SIP </a:t>
            </a:r>
            <a:r>
              <a:rPr lang="en-US" dirty="0"/>
              <a:t>(what challenges are you facing? What will you do? Why will it allow you to tackle these challenges?)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Show us that you have a coherent, global plan for taking your company to the next level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Follow the WP template. We want to know what you will do, which technological challenges you will meet, and what you will get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Please don’t just list technologies or use buzzwords (e.g. “we will leverage machine learning to do X”) – be specific (which precise technique? Where will you get the data from? Why is it challenging?)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Budget : follow the template. </a:t>
            </a:r>
            <a:r>
              <a:rPr lang="en-US" b="1" dirty="0"/>
              <a:t>If in doubt, don’t hesitate to contact us !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1143903"/>
          </a:xfrm>
        </p:spPr>
        <p:txBody>
          <a:bodyPr/>
          <a:lstStyle/>
          <a:p>
            <a:r>
              <a:rPr lang="fr-FR" dirty="0"/>
              <a:t>SIP, </a:t>
            </a:r>
            <a:r>
              <a:rPr lang="en-US" dirty="0"/>
              <a:t>most important sections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180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5324535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Explain what you did to determine that you SIP was commercially viable and to evaluate its potential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Why will the SIP be good for the company (turnover/business, jobs, know-how etc.) ? 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Why will it be good for the Region (sustainability, local ecosystem, citizens/workers wellbeing, etc.)?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Explain how you intend to manage the growth of the company (e.g. if you are planning to hire 30+ people by 2025, will you move ? Do you have to HR processes to manage this ?)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Provide a business plan and a financial plan. Explain clearly how they were constructed (i.e. don’t just provide numbers – give us your assumptions and hypotheses). Explain how the expected growth can be at service of the economic transition.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Market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and </a:t>
            </a:r>
            <a:r>
              <a:rPr lang="fr-FR" dirty="0" err="1"/>
              <a:t>valorization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5223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5632311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b="1" dirty="0"/>
              <a:t>We will sign a grant agreement in December 2024</a:t>
            </a:r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submit a short report every six months. We will also see you to have a short demo of the results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have automatic access to other regional tools (pitch in front of the economic coordination council, become part of the “</a:t>
            </a:r>
            <a:r>
              <a:rPr lang="en-US" b="1" dirty="0"/>
              <a:t>ISA alumni</a:t>
            </a:r>
            <a:r>
              <a:rPr lang="en-US" dirty="0"/>
              <a:t>”, etc.)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You will be asked to promote the image of the Region as </a:t>
            </a:r>
            <a:r>
              <a:rPr lang="en-US" b="1" dirty="0"/>
              <a:t>a pioneer in innovation and economic transition </a:t>
            </a:r>
          </a:p>
          <a:p>
            <a:endParaRPr lang="en-US" b="1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Three years after the end of the project, you will submit a report to give us information about how the results were used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! you can not receive another subsidy to undertake the same tasks. 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win</a:t>
            </a:r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688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1" y="1383534"/>
            <a:ext cx="11090275" cy="1015663"/>
          </a:xfrm>
        </p:spPr>
        <p:txBody>
          <a:bodyPr numCol="1" spcCol="2160000"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2" y="813615"/>
            <a:ext cx="11090275" cy="553998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0ACADCD-9671-126F-2448-09168A95D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101" y="266331"/>
            <a:ext cx="11032181" cy="558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004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78D31BB3-3DAF-7043-BDF7-3A686651E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800" y="1768109"/>
            <a:ext cx="4671054" cy="716189"/>
          </a:xfrm>
        </p:spPr>
        <p:txBody>
          <a:bodyPr/>
          <a:lstStyle/>
          <a:p>
            <a:r>
              <a:rPr lang="fr-FR" dirty="0"/>
              <a:t>BILLEN François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10A960-63CE-1441-AB2D-EDCCBD49EB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14939" y="2126203"/>
            <a:ext cx="4698215" cy="881437"/>
          </a:xfrm>
        </p:spPr>
        <p:txBody>
          <a:bodyPr/>
          <a:lstStyle/>
          <a:p>
            <a:r>
              <a:rPr lang="fr-FR" dirty="0" err="1">
                <a:hlinkClick r:id="rId2"/>
              </a:rPr>
              <a:t>fbillen@innoviris.brussels</a:t>
            </a:r>
            <a:endParaRPr lang="fr-FR" dirty="0"/>
          </a:p>
          <a:p>
            <a:r>
              <a:rPr lang="fr-FR" dirty="0"/>
              <a:t>+32 2 600 50 28</a:t>
            </a:r>
          </a:p>
        </p:txBody>
      </p:sp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DD9879C1-975E-4177-BB6E-965586C49541}"/>
              </a:ext>
            </a:extLst>
          </p:cNvPr>
          <p:cNvSpPr txBox="1">
            <a:spLocks/>
          </p:cNvSpPr>
          <p:nvPr/>
        </p:nvSpPr>
        <p:spPr>
          <a:xfrm>
            <a:off x="9463082" y="2132123"/>
            <a:ext cx="2532778" cy="88143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7DC5D24-2DE4-3E2E-C745-22DDD4235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2632" y="1056853"/>
            <a:ext cx="24765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0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8327" y="2181846"/>
            <a:ext cx="7622811" cy="2246769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Do you have the ambition to undertake a </a:t>
            </a:r>
            <a:r>
              <a:rPr lang="en-US" b="1" dirty="0"/>
              <a:t>large-scale strategic project </a:t>
            </a:r>
            <a:r>
              <a:rPr lang="en-US" dirty="0"/>
              <a:t>in the field of R&amp;D and innovation, with the aim of creating value both for your company and for the region? 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Will you dare to take up the challenge of a competition in which young companies with high technological potential from all sectors and with very varied backgrounds are competing, while at the same time wanting to promote Brussels as </a:t>
            </a:r>
            <a:r>
              <a:rPr lang="en-US" b="1" dirty="0"/>
              <a:t>a region at the forefront of innovation and an example of economic transition</a:t>
            </a:r>
            <a:r>
              <a:rPr lang="en-US" dirty="0"/>
              <a:t>? 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</p:spPr>
        <p:txBody>
          <a:bodyPr/>
          <a:lstStyle/>
          <a:p>
            <a:r>
              <a:rPr lang="fr-FR" dirty="0" err="1"/>
              <a:t>Welcome</a:t>
            </a:r>
            <a:r>
              <a:rPr lang="fr-FR" dirty="0"/>
              <a:t>!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44C2E84-083E-4892-AF99-116F4BAD3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284"/>
          <a:stretch/>
        </p:blipFill>
        <p:spPr>
          <a:xfrm>
            <a:off x="772715" y="2160712"/>
            <a:ext cx="2800995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7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816089"/>
            <a:ext cx="11090275" cy="4510978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Contest - 14th edition – most innovative start-ups of the region.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Startup competition, selection on the basis of a Strategic Innovation Plan (SIP):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sz="1600" dirty="0"/>
              <a:t>Max 36 months</a:t>
            </a:r>
          </a:p>
          <a:p>
            <a:pPr marL="1028700" lvl="1" indent="-342900">
              <a:buBlip>
                <a:blip r:embed="rId2"/>
              </a:buBlip>
            </a:pPr>
            <a:r>
              <a:rPr lang="en-US" sz="1600" dirty="0"/>
              <a:t>Global nature: R&amp;D (must have !), business development, finance, marketing, …</a:t>
            </a:r>
          </a:p>
          <a:p>
            <a:endParaRPr lang="en-US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2"/>
              </a:buBlip>
              <a:tabLst/>
              <a:defRPr/>
            </a:pPr>
            <a:r>
              <a:rPr lang="en-US" dirty="0">
                <a:solidFill>
                  <a:srgbClr val="203B87"/>
                </a:solidFill>
              </a:rPr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olutions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line with the 6 strategic innovation domains defined in the Regional Innovation Plan: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lang="en-US" sz="1400" dirty="0">
                <a:solidFill>
                  <a:srgbClr val="203B87"/>
                </a:solidFill>
              </a:rPr>
              <a:t> A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dvanced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digital technologies and services (including technologies and services related to the domains mentioned below);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	- Climate: sustainable buildings and infrastructure;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</a:t>
            </a:r>
            <a:r>
              <a:rPr lang="en-US" sz="1400" dirty="0">
                <a:solidFill>
                  <a:srgbClr val="203B87"/>
                </a:solidFill>
              </a:rPr>
              <a:t> O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ptimal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use of resources;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Efficient and sustainable urban space and flows;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Health and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personalised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integrated care;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03B8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- Social innovation, government innovation and social inclusion.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949185"/>
            <a:ext cx="11090275" cy="1143903"/>
          </a:xfrm>
        </p:spPr>
        <p:txBody>
          <a:bodyPr/>
          <a:lstStyle/>
          <a:p>
            <a:r>
              <a:rPr lang="fr-FR" dirty="0"/>
              <a:t>If </a:t>
            </a:r>
            <a:r>
              <a:rPr lang="fr-FR" dirty="0" err="1"/>
              <a:t>so</a:t>
            </a:r>
            <a:r>
              <a:rPr lang="fr-FR" dirty="0"/>
              <a:t>, the « Innovative Starters </a:t>
            </a:r>
            <a:r>
              <a:rPr lang="fr-FR" dirty="0" err="1"/>
              <a:t>Award</a:t>
            </a:r>
            <a:r>
              <a:rPr lang="fr-FR" dirty="0"/>
              <a:t> » </a:t>
            </a:r>
            <a:r>
              <a:rPr lang="fr-FR" dirty="0" err="1"/>
              <a:t>is</a:t>
            </a:r>
            <a:r>
              <a:rPr lang="fr-FR" dirty="0"/>
              <a:t> made for </a:t>
            </a:r>
            <a:r>
              <a:rPr lang="fr-FR" dirty="0" err="1"/>
              <a:t>you</a:t>
            </a:r>
            <a:r>
              <a:rPr lang="fr-FR" dirty="0"/>
              <a:t>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035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1816089"/>
            <a:ext cx="11090275" cy="1938992"/>
          </a:xfrm>
        </p:spPr>
        <p:txBody>
          <a:bodyPr numCol="1" spcCol="2160000"/>
          <a:lstStyle/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Max € 500.000 par company, up to 3 winners</a:t>
            </a:r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All expenditures necessary to undertake the SIP are eligible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949185"/>
            <a:ext cx="11090275" cy="1733808"/>
          </a:xfrm>
        </p:spPr>
        <p:txBody>
          <a:bodyPr/>
          <a:lstStyle/>
          <a:p>
            <a:r>
              <a:rPr lang="fr-FR" dirty="0"/>
              <a:t>If </a:t>
            </a:r>
            <a:r>
              <a:rPr lang="fr-FR" dirty="0" err="1"/>
              <a:t>so</a:t>
            </a:r>
            <a:r>
              <a:rPr lang="fr-FR" dirty="0"/>
              <a:t>, the « Innovative Starters </a:t>
            </a:r>
            <a:r>
              <a:rPr lang="fr-FR" dirty="0" err="1"/>
              <a:t>Award</a:t>
            </a:r>
            <a:r>
              <a:rPr lang="fr-FR" dirty="0"/>
              <a:t> » </a:t>
            </a:r>
            <a:r>
              <a:rPr lang="fr-FR" dirty="0" err="1"/>
              <a:t>is</a:t>
            </a:r>
            <a:r>
              <a:rPr lang="fr-FR" dirty="0"/>
              <a:t> made for </a:t>
            </a:r>
            <a:r>
              <a:rPr lang="fr-FR" dirty="0" err="1"/>
              <a:t>you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736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0E80D4-3C17-4AAC-B255-A60E749254D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AF0E4B7-E743-49F5-82A1-DD5CA65DD9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Our goals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A2DD088-F62A-40B4-95E7-2829A10DAC7D}"/>
              </a:ext>
            </a:extLst>
          </p:cNvPr>
          <p:cNvSpPr/>
          <p:nvPr/>
        </p:nvSpPr>
        <p:spPr>
          <a:xfrm>
            <a:off x="550862" y="2256639"/>
            <a:ext cx="3073181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Help you grow your business, </a:t>
            </a:r>
            <a:r>
              <a:rPr lang="en-US" sz="2000" dirty="0"/>
              <a:t>through a real strategic breakthrough 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12D28BDA-AA4E-4B1B-B528-AEE523F784F4}"/>
              </a:ext>
            </a:extLst>
          </p:cNvPr>
          <p:cNvSpPr/>
          <p:nvPr/>
        </p:nvSpPr>
        <p:spPr>
          <a:xfrm>
            <a:off x="4142881" y="2256639"/>
            <a:ext cx="4114800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Generate value for the Region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Economic value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Social and/or environmental value </a:t>
            </a:r>
          </a:p>
          <a:p>
            <a:pPr marL="342900" indent="-342900">
              <a:buBlip>
                <a:blip r:embed="rId2"/>
              </a:buBlip>
            </a:pPr>
            <a:r>
              <a:rPr lang="en-US" sz="2000" dirty="0"/>
              <a:t>Impact on the regional ecosystem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3A1F3DA-312E-4C14-B3AE-441699F09EBE}"/>
              </a:ext>
            </a:extLst>
          </p:cNvPr>
          <p:cNvSpPr/>
          <p:nvPr/>
        </p:nvSpPr>
        <p:spPr>
          <a:xfrm>
            <a:off x="8776519" y="2256639"/>
            <a:ext cx="3192261" cy="27851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Making the Brussels Region an innovation hub </a:t>
            </a:r>
            <a:r>
              <a:rPr lang="en-US" sz="2000" dirty="0"/>
              <a:t>with cutting-edge technological capabilities</a:t>
            </a:r>
          </a:p>
        </p:txBody>
      </p:sp>
    </p:spTree>
    <p:extLst>
      <p:ext uri="{BB962C8B-B14F-4D97-AF65-F5344CB8AC3E}">
        <p14:creationId xmlns:p14="http://schemas.microsoft.com/office/powerpoint/2010/main" val="4088752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9A18F2-11A2-4FC5-8545-22252C63BD1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C325F0D-7F3D-4570-8FBB-2C9B4B027D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/>
              <a:t>A few </a:t>
            </a:r>
            <a:r>
              <a:rPr lang="fr-BE" dirty="0" err="1"/>
              <a:t>past</a:t>
            </a:r>
            <a:r>
              <a:rPr lang="fr-BE" dirty="0"/>
              <a:t> winners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113716F-2036-4472-97E8-2C5FBEDE8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10" y="4056479"/>
            <a:ext cx="2318113" cy="44026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386C164-72A3-4E22-9AB0-1424A76C4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588" y="4164507"/>
            <a:ext cx="1537472" cy="52314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94E4B98-288B-4A85-8477-DD8AA7A5E5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9395" y="911574"/>
            <a:ext cx="1674224" cy="34429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9350A3C-12E6-42AC-8837-442D9B1A26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8919" y="2886652"/>
            <a:ext cx="1426763" cy="68045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662BC8D-FBD6-4221-AA0C-F84939DA55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33928" y="2900624"/>
            <a:ext cx="1332968" cy="133296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BECD5E7-29B5-44F0-87D4-DCAE20EC57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8220" y="4969203"/>
            <a:ext cx="2071824" cy="52492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D17A3DBE-D816-45A0-8D1E-E551C5D5DE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15491" y="4272996"/>
            <a:ext cx="1069386" cy="57852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9052B9D-9B58-4AE0-8192-17938D0FCE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02837" y="4439817"/>
            <a:ext cx="1317111" cy="728336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74B68DF-DCB1-4274-8376-873536220A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43853" y="5128287"/>
            <a:ext cx="2103266" cy="573618"/>
          </a:xfrm>
          <a:prstGeom prst="rect">
            <a:avLst/>
          </a:prstGeom>
        </p:spPr>
      </p:pic>
      <p:pic>
        <p:nvPicPr>
          <p:cNvPr id="16" name="Picture 2" descr="CitizenLab – civic engagement made easy.">
            <a:extLst>
              <a:ext uri="{FF2B5EF4-FFF2-40B4-BE49-F238E27FC236}">
                <a16:creationId xmlns:a16="http://schemas.microsoft.com/office/drawing/2014/main" id="{6257A596-30D0-42AA-932A-C76CA4A6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510" y="1975352"/>
            <a:ext cx="2288145" cy="41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Veoware">
            <a:extLst>
              <a:ext uri="{FF2B5EF4-FFF2-40B4-BE49-F238E27FC236}">
                <a16:creationId xmlns:a16="http://schemas.microsoft.com/office/drawing/2014/main" id="{7FAB521D-60C7-49BE-B2F6-145476395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51" y="1621776"/>
            <a:ext cx="1332968" cy="88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>
            <a:extLst>
              <a:ext uri="{FF2B5EF4-FFF2-40B4-BE49-F238E27FC236}">
                <a16:creationId xmlns:a16="http://schemas.microsoft.com/office/drawing/2014/main" id="{1E7EC065-C93C-40A0-8771-3E53A9132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79" y="2279556"/>
            <a:ext cx="1674225" cy="705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B1376A3D-7F69-4739-893B-AA940436D12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95192" y="5876446"/>
            <a:ext cx="1263875" cy="56514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1C792CB-FC64-460E-8675-5079730E4EC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77241" y="2683955"/>
            <a:ext cx="1238250" cy="542925"/>
          </a:xfrm>
          <a:prstGeom prst="rect">
            <a:avLst/>
          </a:prstGeom>
        </p:spPr>
      </p:pic>
      <p:pic>
        <p:nvPicPr>
          <p:cNvPr id="21" name="Picture 2" descr="uWare - Smart Cost-effective Autonomous Underwater Vehicle">
            <a:extLst>
              <a:ext uri="{FF2B5EF4-FFF2-40B4-BE49-F238E27FC236}">
                <a16:creationId xmlns:a16="http://schemas.microsoft.com/office/drawing/2014/main" id="{9D6CD30D-DE4A-406F-B3B5-E05AB9360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518" y="435221"/>
            <a:ext cx="2179511" cy="81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DE687F15-48A1-45A0-B53B-412E4EB6E640}"/>
              </a:ext>
            </a:extLst>
          </p:cNvPr>
          <p:cNvSpPr txBox="1"/>
          <p:nvPr/>
        </p:nvSpPr>
        <p:spPr>
          <a:xfrm>
            <a:off x="6615491" y="5912947"/>
            <a:ext cx="4938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/>
              <a:t>And </a:t>
            </a:r>
            <a:r>
              <a:rPr lang="fr-BE" sz="3200" b="1" dirty="0" err="1"/>
              <a:t>many</a:t>
            </a:r>
            <a:r>
              <a:rPr lang="fr-BE" sz="3200" b="1" dirty="0"/>
              <a:t> </a:t>
            </a:r>
            <a:r>
              <a:rPr lang="fr-BE" sz="3200" b="1" dirty="0" err="1"/>
              <a:t>others</a:t>
            </a:r>
            <a:r>
              <a:rPr lang="fr-BE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3218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2" y="1497702"/>
            <a:ext cx="11090275" cy="193899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The Strategic Innovation Plan (SIP) is meant to be global in scope (i.e. broader than just R&amp;D)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We want to support your global strategy for the next 2-3 years</a:t>
            </a:r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We expect SIPs to remain primarily technological in nature, but to include other types of strategic tasks helping you to scale up and/or to reach maturity.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858478"/>
            <a:ext cx="11090275" cy="553998"/>
          </a:xfrm>
        </p:spPr>
        <p:txBody>
          <a:bodyPr/>
          <a:lstStyle/>
          <a:p>
            <a:r>
              <a:rPr lang="fr-FR" dirty="0"/>
              <a:t>Innovative Starters Awards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447" y="3433953"/>
            <a:ext cx="6775268" cy="2427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7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583466"/>
            <a:ext cx="11090275" cy="553998"/>
          </a:xfrm>
        </p:spPr>
        <p:txBody>
          <a:bodyPr/>
          <a:lstStyle/>
          <a:p>
            <a:r>
              <a:rPr lang="nl-BE" dirty="0"/>
              <a:t>Planning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707AFA99-842D-4D54-BDBB-C1E9C38B06E5}"/>
              </a:ext>
            </a:extLst>
          </p:cNvPr>
          <p:cNvSpPr/>
          <p:nvPr/>
        </p:nvSpPr>
        <p:spPr>
          <a:xfrm>
            <a:off x="10693016" y="2949156"/>
            <a:ext cx="1289744" cy="1412168"/>
          </a:xfrm>
          <a:prstGeom prst="rightArrow">
            <a:avLst/>
          </a:prstGeom>
          <a:gradFill flip="none" rotWithShape="1">
            <a:gsLst>
              <a:gs pos="80500">
                <a:srgbClr val="265192"/>
              </a:gs>
              <a:gs pos="0">
                <a:srgbClr val="3EAAC0"/>
              </a:gs>
              <a:gs pos="100000">
                <a:schemeClr val="tx1"/>
              </a:gs>
            </a:gsLst>
            <a:lin ang="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89975C-7B0E-414E-808E-3F36D56ECC51}"/>
              </a:ext>
            </a:extLst>
          </p:cNvPr>
          <p:cNvSpPr/>
          <p:nvPr/>
        </p:nvSpPr>
        <p:spPr>
          <a:xfrm>
            <a:off x="1544001" y="3293320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Mai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22FAA1-F843-4AC2-8E62-9BDB307A82F8}"/>
              </a:ext>
            </a:extLst>
          </p:cNvPr>
          <p:cNvSpPr/>
          <p:nvPr/>
        </p:nvSpPr>
        <p:spPr>
          <a:xfrm>
            <a:off x="2690706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Juin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790A1-9CE7-4967-95B1-2E0305CEFFD4}"/>
              </a:ext>
            </a:extLst>
          </p:cNvPr>
          <p:cNvSpPr/>
          <p:nvPr/>
        </p:nvSpPr>
        <p:spPr>
          <a:xfrm>
            <a:off x="3835475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Juillet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C45209-FFB3-443E-9CFA-2E8EBB47EBAB}"/>
              </a:ext>
            </a:extLst>
          </p:cNvPr>
          <p:cNvSpPr/>
          <p:nvPr/>
        </p:nvSpPr>
        <p:spPr>
          <a:xfrm>
            <a:off x="4980244" y="3303237"/>
            <a:ext cx="1096523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Aout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0951B8-DF54-4328-98FC-B9F642A665AE}"/>
              </a:ext>
            </a:extLst>
          </p:cNvPr>
          <p:cNvSpPr/>
          <p:nvPr/>
        </p:nvSpPr>
        <p:spPr>
          <a:xfrm>
            <a:off x="6121684" y="3299075"/>
            <a:ext cx="1101788" cy="7021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Septembre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F74DB8-4F99-419E-B865-1F6233903593}"/>
              </a:ext>
            </a:extLst>
          </p:cNvPr>
          <p:cNvSpPr/>
          <p:nvPr/>
        </p:nvSpPr>
        <p:spPr>
          <a:xfrm>
            <a:off x="7264517" y="3293320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Octobre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A19E7F-CA01-49F8-A82C-828CC676D7F4}"/>
              </a:ext>
            </a:extLst>
          </p:cNvPr>
          <p:cNvSpPr/>
          <p:nvPr/>
        </p:nvSpPr>
        <p:spPr>
          <a:xfrm>
            <a:off x="8407350" y="330323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Novembre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7363B4A2-0EDB-4449-841D-FDC9C112F5AB}"/>
              </a:ext>
            </a:extLst>
          </p:cNvPr>
          <p:cNvCxnSpPr>
            <a:cxnSpLocks/>
          </p:cNvCxnSpPr>
          <p:nvPr/>
        </p:nvCxnSpPr>
        <p:spPr>
          <a:xfrm>
            <a:off x="553255" y="3906939"/>
            <a:ext cx="0" cy="908770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BD9F34FD-FE47-45A9-9426-C5853A9CF947}"/>
              </a:ext>
            </a:extLst>
          </p:cNvPr>
          <p:cNvSpPr txBox="1"/>
          <p:nvPr/>
        </p:nvSpPr>
        <p:spPr>
          <a:xfrm>
            <a:off x="546565" y="5003779"/>
            <a:ext cx="1905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Call </a:t>
            </a:r>
            <a:r>
              <a:rPr lang="fr-BE" dirty="0" err="1"/>
              <a:t>Opening</a:t>
            </a:r>
            <a:endParaRPr lang="fr-BE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7DEB642B-7C97-463C-9854-9F9478D96165}"/>
              </a:ext>
            </a:extLst>
          </p:cNvPr>
          <p:cNvCxnSpPr>
            <a:cxnSpLocks/>
          </p:cNvCxnSpPr>
          <p:nvPr/>
        </p:nvCxnSpPr>
        <p:spPr>
          <a:xfrm flipV="1">
            <a:off x="4154845" y="2405849"/>
            <a:ext cx="0" cy="900871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17822E0-6F2B-427A-B724-A61C2C569754}"/>
              </a:ext>
            </a:extLst>
          </p:cNvPr>
          <p:cNvSpPr txBox="1"/>
          <p:nvPr/>
        </p:nvSpPr>
        <p:spPr>
          <a:xfrm>
            <a:off x="3189293" y="1879901"/>
            <a:ext cx="3337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5/07 – End of the call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7DEBD9E0-34EC-472D-AE27-192AED4F3537}"/>
              </a:ext>
            </a:extLst>
          </p:cNvPr>
          <p:cNvCxnSpPr>
            <a:cxnSpLocks/>
          </p:cNvCxnSpPr>
          <p:nvPr/>
        </p:nvCxnSpPr>
        <p:spPr>
          <a:xfrm flipV="1">
            <a:off x="2127980" y="2727237"/>
            <a:ext cx="0" cy="576000"/>
          </a:xfrm>
          <a:prstGeom prst="straightConnector1">
            <a:avLst/>
          </a:prstGeom>
          <a:ln w="76200" cap="flat">
            <a:solidFill>
              <a:srgbClr val="4A8C8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B0502B1E-3927-46F9-943B-266B7168FEEB}"/>
              </a:ext>
            </a:extLst>
          </p:cNvPr>
          <p:cNvSpPr txBox="1"/>
          <p:nvPr/>
        </p:nvSpPr>
        <p:spPr>
          <a:xfrm>
            <a:off x="948190" y="1886184"/>
            <a:ext cx="232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r>
              <a:rPr lang="fr-BE" dirty="0"/>
              <a:t>15/05 – Inspiration &amp; Infos Session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8C415F-6558-4EEF-95CD-D084BC9A9151}"/>
              </a:ext>
            </a:extLst>
          </p:cNvPr>
          <p:cNvSpPr/>
          <p:nvPr/>
        </p:nvSpPr>
        <p:spPr>
          <a:xfrm>
            <a:off x="9550183" y="3301297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Décembre</a:t>
            </a:r>
          </a:p>
        </p:txBody>
      </p:sp>
      <p:sp>
        <p:nvSpPr>
          <p:cNvPr id="2" name="Accolade ouvrante 1">
            <a:extLst>
              <a:ext uri="{FF2B5EF4-FFF2-40B4-BE49-F238E27FC236}">
                <a16:creationId xmlns:a16="http://schemas.microsoft.com/office/drawing/2014/main" id="{8D20224B-38FE-4B28-BFCA-12B476577DEC}"/>
              </a:ext>
            </a:extLst>
          </p:cNvPr>
          <p:cNvSpPr/>
          <p:nvPr/>
        </p:nvSpPr>
        <p:spPr>
          <a:xfrm rot="16200000">
            <a:off x="4934985" y="3352554"/>
            <a:ext cx="372840" cy="1758885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C5E745C-02E5-4A10-A386-C3077003056C}"/>
              </a:ext>
            </a:extLst>
          </p:cNvPr>
          <p:cNvSpPr txBox="1"/>
          <p:nvPr/>
        </p:nvSpPr>
        <p:spPr>
          <a:xfrm>
            <a:off x="4431608" y="4452870"/>
            <a:ext cx="1569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Preselection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26" name="Accolade ouvrante 25">
            <a:extLst>
              <a:ext uri="{FF2B5EF4-FFF2-40B4-BE49-F238E27FC236}">
                <a16:creationId xmlns:a16="http://schemas.microsoft.com/office/drawing/2014/main" id="{CC46C473-508B-4316-BAA0-B32E69483202}"/>
              </a:ext>
            </a:extLst>
          </p:cNvPr>
          <p:cNvSpPr/>
          <p:nvPr/>
        </p:nvSpPr>
        <p:spPr>
          <a:xfrm rot="5400000">
            <a:off x="6490002" y="2528459"/>
            <a:ext cx="372840" cy="1094237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7" name="Accolade ouvrante 26">
            <a:extLst>
              <a:ext uri="{FF2B5EF4-FFF2-40B4-BE49-F238E27FC236}">
                <a16:creationId xmlns:a16="http://schemas.microsoft.com/office/drawing/2014/main" id="{1A4AB887-A58A-4433-A51E-D205F496F4C4}"/>
              </a:ext>
            </a:extLst>
          </p:cNvPr>
          <p:cNvSpPr/>
          <p:nvPr/>
        </p:nvSpPr>
        <p:spPr>
          <a:xfrm rot="5400000">
            <a:off x="7647020" y="2542713"/>
            <a:ext cx="372840" cy="1065731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8" name="Accolade ouvrante 27">
            <a:extLst>
              <a:ext uri="{FF2B5EF4-FFF2-40B4-BE49-F238E27FC236}">
                <a16:creationId xmlns:a16="http://schemas.microsoft.com/office/drawing/2014/main" id="{734617BD-7567-4F1A-9E57-AF312F204A45}"/>
              </a:ext>
            </a:extLst>
          </p:cNvPr>
          <p:cNvSpPr/>
          <p:nvPr/>
        </p:nvSpPr>
        <p:spPr>
          <a:xfrm rot="16200000">
            <a:off x="9345403" y="3090831"/>
            <a:ext cx="372840" cy="2231180"/>
          </a:xfrm>
          <a:prstGeom prst="leftBrace">
            <a:avLst>
              <a:gd name="adj1" fmla="val 3632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EEE0425-1277-4421-8858-D66DEC6FB1F7}"/>
              </a:ext>
            </a:extLst>
          </p:cNvPr>
          <p:cNvSpPr txBox="1"/>
          <p:nvPr/>
        </p:nvSpPr>
        <p:spPr>
          <a:xfrm>
            <a:off x="7840159" y="4461225"/>
            <a:ext cx="3337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Government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formal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 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</a:rPr>
              <a:t>decision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EFA602-5048-49DF-8FDB-B8A2F28E0FFC}"/>
              </a:ext>
            </a:extLst>
          </p:cNvPr>
          <p:cNvSpPr/>
          <p:nvPr/>
        </p:nvSpPr>
        <p:spPr>
          <a:xfrm>
            <a:off x="397296" y="3289768"/>
            <a:ext cx="110178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/>
              <a:t>Avril 24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B13DB09F-B6A7-48AD-8D60-81E21D19CF6B}"/>
              </a:ext>
            </a:extLst>
          </p:cNvPr>
          <p:cNvSpPr txBox="1"/>
          <p:nvPr/>
        </p:nvSpPr>
        <p:spPr>
          <a:xfrm>
            <a:off x="6704841" y="2237694"/>
            <a:ext cx="232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0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defRPr>
            </a:lvl1pPr>
          </a:lstStyle>
          <a:p>
            <a:pPr algn="ctr"/>
            <a:r>
              <a:rPr lang="fr-BE" dirty="0"/>
              <a:t>Administrative phase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3C7B3A2-C0E5-43A6-B9F7-B8F51A647F39}"/>
              </a:ext>
            </a:extLst>
          </p:cNvPr>
          <p:cNvSpPr txBox="1"/>
          <p:nvPr/>
        </p:nvSpPr>
        <p:spPr>
          <a:xfrm>
            <a:off x="6345296" y="2213629"/>
            <a:ext cx="71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Jury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A074D-06B0-4F0C-B17F-A7F17AF5F93F}"/>
              </a:ext>
            </a:extLst>
          </p:cNvPr>
          <p:cNvSpPr/>
          <p:nvPr/>
        </p:nvSpPr>
        <p:spPr>
          <a:xfrm>
            <a:off x="3835475" y="3309247"/>
            <a:ext cx="319370" cy="691959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dirty="0"/>
          </a:p>
        </p:txBody>
      </p:sp>
    </p:spTree>
    <p:extLst>
      <p:ext uri="{BB962C8B-B14F-4D97-AF65-F5344CB8AC3E}">
        <p14:creationId xmlns:p14="http://schemas.microsoft.com/office/powerpoint/2010/main" val="1159602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D6666-0725-4545-AAF7-82518E94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C71C9-6B89-AC4E-81D8-5442F4EAD86E}" type="datetime1">
              <a:rPr lang="fr-BE" smtClean="0"/>
              <a:t>14-05-24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A291A-A72F-3347-B036-0CA23EF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We fund your future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5DE706F-3315-EC46-9212-167FC06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B777-8228-8D4E-9F4B-46AF1017039A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25448-6CF6-FB43-852E-A27096AD46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863" y="2265736"/>
            <a:ext cx="11090275" cy="1938992"/>
          </a:xfrm>
        </p:spPr>
        <p:txBody>
          <a:bodyPr numCol="1" spcCol="2160000"/>
          <a:lstStyle/>
          <a:p>
            <a:pPr marL="342900" indent="-342900">
              <a:buBlip>
                <a:blip r:embed="rId2"/>
              </a:buBlip>
            </a:pPr>
            <a:r>
              <a:rPr lang="en-US" dirty="0"/>
              <a:t>Projects can start between 1/12/2024 and 31/12/2024</a:t>
            </a:r>
          </a:p>
          <a:p>
            <a:pPr marL="342900" indent="-342900">
              <a:buBlip>
                <a:blip r:embed="rId2"/>
              </a:buBlip>
            </a:pPr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Max duration : 36 months</a:t>
            </a:r>
            <a:endParaRPr lang="en-US" sz="1600" dirty="0"/>
          </a:p>
          <a:p>
            <a:endParaRPr lang="en-US" dirty="0"/>
          </a:p>
          <a:p>
            <a:pPr marL="342900" indent="-342900">
              <a:buBlip>
                <a:blip r:embed="rId2"/>
              </a:buBlip>
            </a:pPr>
            <a:r>
              <a:rPr lang="en-US" dirty="0"/>
              <a:t>Minimum duration: none, but rarely &lt; 12 months (because the plan needs to be strategic…)</a:t>
            </a:r>
          </a:p>
          <a:p>
            <a:endParaRPr lang="en-US" dirty="0"/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D8776094-4206-3343-A483-672DA2D0AF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0863" y="1252538"/>
            <a:ext cx="11090275" cy="553998"/>
          </a:xfrm>
        </p:spPr>
        <p:txBody>
          <a:bodyPr/>
          <a:lstStyle/>
          <a:p>
            <a:r>
              <a:rPr lang="fr-FR" dirty="0" err="1"/>
              <a:t>Timeline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84325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nnoviris_corporate_2">
      <a:dk1>
        <a:srgbClr val="203B87"/>
      </a:dk1>
      <a:lt1>
        <a:srgbClr val="FFFFFF"/>
      </a:lt1>
      <a:dk2>
        <a:srgbClr val="19285F"/>
      </a:dk2>
      <a:lt2>
        <a:srgbClr val="FFFFFF"/>
      </a:lt2>
      <a:accent1>
        <a:srgbClr val="203B87"/>
      </a:accent1>
      <a:accent2>
        <a:srgbClr val="68C0B5"/>
      </a:accent2>
      <a:accent3>
        <a:srgbClr val="3EAAC0"/>
      </a:accent3>
      <a:accent4>
        <a:srgbClr val="8F9DC3"/>
      </a:accent4>
      <a:accent5>
        <a:srgbClr val="B3DFDA"/>
      </a:accent5>
      <a:accent6>
        <a:srgbClr val="9ED3DF"/>
      </a:accent6>
      <a:hlink>
        <a:srgbClr val="3EAAC0"/>
      </a:hlink>
      <a:folHlink>
        <a:srgbClr val="68C0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noviris_PP_Corporate pres" id="{1767F482-792E-5A43-886F-C36A1F68D3F3}" vid="{E2BD6086-1056-8048-9519-BED7EF52CC4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1394</Words>
  <Application>Microsoft Office PowerPoint</Application>
  <PresentationFormat>Grand écran</PresentationFormat>
  <Paragraphs>186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William Togni</dc:creator>
  <cp:lastModifiedBy>François Billen</cp:lastModifiedBy>
  <cp:revision>358</cp:revision>
  <cp:lastPrinted>2019-03-07T10:43:51Z</cp:lastPrinted>
  <dcterms:created xsi:type="dcterms:W3CDTF">2019-03-06T15:04:33Z</dcterms:created>
  <dcterms:modified xsi:type="dcterms:W3CDTF">2024-05-14T10:58:51Z</dcterms:modified>
</cp:coreProperties>
</file>